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61" r:id="rId2"/>
    <p:sldMasterId id="2147483663" r:id="rId3"/>
  </p:sldMasterIdLst>
  <p:notesMasterIdLst>
    <p:notesMasterId r:id="rId34"/>
  </p:notesMasterIdLst>
  <p:handoutMasterIdLst>
    <p:handoutMasterId r:id="rId35"/>
  </p:handoutMasterIdLst>
  <p:sldIdLst>
    <p:sldId id="444" r:id="rId4"/>
    <p:sldId id="480" r:id="rId5"/>
    <p:sldId id="540" r:id="rId6"/>
    <p:sldId id="543" r:id="rId7"/>
    <p:sldId id="538" r:id="rId8"/>
    <p:sldId id="482" r:id="rId9"/>
    <p:sldId id="605" r:id="rId10"/>
    <p:sldId id="484" r:id="rId11"/>
    <p:sldId id="582" r:id="rId12"/>
    <p:sldId id="494" r:id="rId13"/>
    <p:sldId id="568" r:id="rId14"/>
    <p:sldId id="569" r:id="rId15"/>
    <p:sldId id="567" r:id="rId16"/>
    <p:sldId id="572" r:id="rId17"/>
    <p:sldId id="577" r:id="rId18"/>
    <p:sldId id="573" r:id="rId19"/>
    <p:sldId id="583" r:id="rId20"/>
    <p:sldId id="574" r:id="rId21"/>
    <p:sldId id="575" r:id="rId22"/>
    <p:sldId id="584" r:id="rId23"/>
    <p:sldId id="585" r:id="rId24"/>
    <p:sldId id="589" r:id="rId25"/>
    <p:sldId id="586" r:id="rId26"/>
    <p:sldId id="587" r:id="rId27"/>
    <p:sldId id="588" r:id="rId28"/>
    <p:sldId id="590" r:id="rId29"/>
    <p:sldId id="591" r:id="rId30"/>
    <p:sldId id="604" r:id="rId31"/>
    <p:sldId id="579" r:id="rId32"/>
    <p:sldId id="580" r:id="rId3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rgbClr val="000000"/>
        </a:solidFill>
        <a:latin typeface="Verdan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000000"/>
        </a:solidFill>
        <a:latin typeface="Verdan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000000"/>
        </a:solidFill>
        <a:latin typeface="Verdan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000000"/>
        </a:solidFill>
        <a:latin typeface="Verdan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000000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kern="1200">
        <a:solidFill>
          <a:srgbClr val="000000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kern="1200">
        <a:solidFill>
          <a:srgbClr val="000000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kern="1200">
        <a:solidFill>
          <a:srgbClr val="000000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kern="1200">
        <a:solidFill>
          <a:srgbClr val="000000"/>
        </a:solidFill>
        <a:latin typeface="Verdana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FF00"/>
    <a:srgbClr val="FF6600"/>
    <a:srgbClr val="FF00FF"/>
    <a:srgbClr val="006600"/>
    <a:srgbClr val="99FF99"/>
    <a:srgbClr val="00CC66"/>
    <a:srgbClr val="00FF99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20" autoAdjust="0"/>
    <p:restoredTop sz="90653" autoAdjust="0"/>
  </p:normalViewPr>
  <p:slideViewPr>
    <p:cSldViewPr>
      <p:cViewPr>
        <p:scale>
          <a:sx n="80" d="100"/>
          <a:sy n="80" d="100"/>
        </p:scale>
        <p:origin x="-324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8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8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61365B09-3E41-0742-835B-A572A62078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01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9D6E2599-DFF3-E14C-8BF8-0C67789F39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6794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6E2599-DFF3-E14C-8BF8-0C67789F39C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08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6951F-17C3-4FA7-B131-45603A6F9706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</a:t>
            </a:r>
            <a:r>
              <a:rPr lang="en-US" baseline="0" dirty="0"/>
              <a:t> bigger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761383-631D-B143-9F45-2D4327212E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51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6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97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5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 Pf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404912"/>
            <a:ext cx="5328592" cy="431800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>
                <a:solidFill>
                  <a:srgbClr val="000000"/>
                </a:solidFill>
              </a:rPr>
              <a:t>FEHP - 05/2018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5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2133D2-C10B-4EF2-9818-6934649FCB4B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43003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556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21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798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566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8665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840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955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628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58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2921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0893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743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0617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04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78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26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930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26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273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>
              <a:cs typeface="+mn-cs"/>
            </a:endParaRPr>
          </a:p>
        </p:txBody>
      </p:sp>
      <p:sp>
        <p:nvSpPr>
          <p:cNvPr id="1027" name="Rectangle 20"/>
          <p:cNvSpPr>
            <a:spLocks noChangeArrowheads="1"/>
          </p:cNvSpPr>
          <p:nvPr/>
        </p:nvSpPr>
        <p:spPr bwMode="auto">
          <a:xfrm>
            <a:off x="2703814" y="6551454"/>
            <a:ext cx="417293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>
            <a:spAutoFit/>
          </a:bodyPr>
          <a:lstStyle>
            <a:lvl1pPr>
              <a:defRPr sz="1600">
                <a:solidFill>
                  <a:srgbClr val="000000"/>
                </a:solidFill>
                <a:latin typeface="Verdana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Verdana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000" i="1" dirty="0" smtClean="0">
                <a:solidFill>
                  <a:srgbClr val="0000FF"/>
                </a:solidFill>
                <a:latin typeface="Arial" charset="0"/>
                <a:ea typeface="+mn-ea"/>
                <a:cs typeface="+mn-cs"/>
              </a:rPr>
              <a:t>2018 NDACC Steering Committee Meeting,  10-14 Sep. 2018, Geneva</a:t>
            </a:r>
          </a:p>
        </p:txBody>
      </p:sp>
      <p:pic>
        <p:nvPicPr>
          <p:cNvPr id="1028" name="Picture 30" descr="nasa_logo(220x220)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271419"/>
            <a:ext cx="533400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44" descr="Caltech_Logo"/>
          <p:cNvPicPr>
            <a:picLocks noChangeAspect="1" noChangeArrowheads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248400"/>
            <a:ext cx="481013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F:\Thierry\ConfMeetings\2014-06-09 AMS SMOI CO\logo_dwd.jpg"/>
          <p:cNvPicPr>
            <a:picLocks noChangeAspect="1" noChangeArrowheads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186487"/>
            <a:ext cx="12573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1" descr="NDACC Logo"/>
          <p:cNvPicPr>
            <a:picLocks noChangeAspect="1" noChangeArrowheads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685800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S:\hp2-ozo\Daten\ndsc\overview\NDSClogo.jpg"/>
          <p:cNvPicPr>
            <a:picLocks noChangeAspect="1" noChangeArrowheads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52400"/>
            <a:ext cx="730561" cy="46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pitchFamily="3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pitchFamily="3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pitchFamily="3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pitchFamily="3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charset="0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charset="0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charset="0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charset="0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charset="0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839913"/>
            <a:ext cx="8353425" cy="431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1028" name="Line 23"/>
          <p:cNvSpPr>
            <a:spLocks noChangeShapeType="1"/>
          </p:cNvSpPr>
          <p:nvPr/>
        </p:nvSpPr>
        <p:spPr bwMode="auto">
          <a:xfrm>
            <a:off x="244475" y="6495306"/>
            <a:ext cx="8613775" cy="0"/>
          </a:xfrm>
          <a:prstGeom prst="line">
            <a:avLst/>
          </a:prstGeom>
          <a:noFill/>
          <a:ln w="15240">
            <a:solidFill>
              <a:srgbClr val="2D4B9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latin typeface="Arial" charset="0"/>
              <a:ea typeface="+mn-ea"/>
              <a:cs typeface="+mn-cs"/>
            </a:endParaRPr>
          </a:p>
        </p:txBody>
      </p:sp>
      <p:pic>
        <p:nvPicPr>
          <p:cNvPr id="1029" name="Picture 28" descr="Bundesadler_kleine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6525344"/>
            <a:ext cx="317620" cy="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 descr="K:\Deutscher Wetterdienst\Corporate Design Aktuell\DWD-Logo-Komplett\20mm\RGB\Wortbildmarke mit Claim\bmp\Wortbildmarke-und-Claim-positiv-auf-weiss.bmp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75" y="188913"/>
            <a:ext cx="2295525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Line 23"/>
          <p:cNvSpPr>
            <a:spLocks noChangeShapeType="1"/>
          </p:cNvSpPr>
          <p:nvPr/>
        </p:nvSpPr>
        <p:spPr bwMode="auto">
          <a:xfrm>
            <a:off x="244475" y="903288"/>
            <a:ext cx="8648700" cy="0"/>
          </a:xfrm>
          <a:prstGeom prst="line">
            <a:avLst/>
          </a:prstGeom>
          <a:noFill/>
          <a:ln w="25400">
            <a:solidFill>
              <a:srgbClr val="2D4B9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4572000" y="6525468"/>
            <a:ext cx="3709988" cy="215900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 dirty="0" smtClean="0"/>
            </a:lvl1pPr>
          </a:lstStyle>
          <a:p>
            <a:pPr>
              <a:defRPr/>
            </a:pPr>
            <a:r>
              <a:rPr lang="de-DE">
                <a:latin typeface="Arial" charset="0"/>
                <a:ea typeface="+mn-ea"/>
                <a:cs typeface="+mn-cs"/>
              </a:rPr>
              <a:t>FEHP – 05/2018</a:t>
            </a:r>
          </a:p>
        </p:txBody>
      </p:sp>
      <p:sp>
        <p:nvSpPr>
          <p:cNvPr id="20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8283575" y="6525468"/>
            <a:ext cx="465138" cy="2159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/>
            </a:lvl1pPr>
          </a:lstStyle>
          <a:p>
            <a:pPr>
              <a:defRPr/>
            </a:pPr>
            <a:fld id="{151E4CC5-4DDE-4EFB-9DFE-12D1966D311B}" type="slidenum">
              <a:rPr lang="de-DE">
                <a:latin typeface="Arial" charset="0"/>
                <a:ea typeface="+mn-ea"/>
                <a:cs typeface="+mn-cs"/>
              </a:rPr>
              <a:pPr>
                <a:defRPr/>
              </a:pPr>
              <a:t>‹#›</a:t>
            </a:fld>
            <a:endParaRPr lang="de-DE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59631" y="404912"/>
            <a:ext cx="496855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Folienmasterformat durch Klicken bearbeiten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49" y="141663"/>
            <a:ext cx="873026" cy="64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619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</a:defRPr>
      </a:lvl9pPr>
    </p:titleStyle>
    <p:bodyStyle>
      <a:lvl1pPr marL="352425" indent="-352425" algn="l" rtl="0" eaLnBrk="1" fontAlgn="base" hangingPunct="1">
        <a:spcBef>
          <a:spcPct val="4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Char char="è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692150" indent="-260350" algn="l" rtl="0" eaLnBrk="1" fontAlgn="base" hangingPunct="1">
        <a:spcBef>
          <a:spcPct val="4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Char char="è"/>
        <a:defRPr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4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Char char="è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4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Char char="è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400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Char char="è"/>
        <a:defRPr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è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è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è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è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9/11/2018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663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emf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54691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98829" y="6535579"/>
            <a:ext cx="189667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lang="en-US" sz="1000" b="1" i="1" dirty="0">
                <a:solidFill>
                  <a:schemeClr val="tx1"/>
                </a:solidFill>
                <a:cs typeface="+mn-cs"/>
              </a:rPr>
              <a:t>S</a:t>
            </a:r>
            <a:r>
              <a:rPr lang="en-US" sz="1000" b="1" i="1" dirty="0" smtClean="0">
                <a:solidFill>
                  <a:schemeClr val="tx1"/>
                </a:solidFill>
                <a:cs typeface="+mn-cs"/>
              </a:rPr>
              <a:t>ource: </a:t>
            </a:r>
            <a:r>
              <a:rPr lang="en-US" sz="1000" b="1" i="1" dirty="0">
                <a:solidFill>
                  <a:schemeClr val="tx1"/>
                </a:solidFill>
                <a:cs typeface="+mn-cs"/>
              </a:rPr>
              <a:t>V</a:t>
            </a:r>
            <a:r>
              <a:rPr lang="en-US" sz="1000" b="1" i="1" dirty="0" smtClean="0">
                <a:solidFill>
                  <a:schemeClr val="tx1"/>
                </a:solidFill>
                <a:cs typeface="+mn-cs"/>
              </a:rPr>
              <a:t>. Duflot, </a:t>
            </a:r>
            <a:r>
              <a:rPr lang="en-US" sz="1000" b="1" i="1" dirty="0" err="1" smtClean="0">
                <a:solidFill>
                  <a:schemeClr val="tx1"/>
                </a:solidFill>
                <a:cs typeface="+mn-cs"/>
              </a:rPr>
              <a:t>OPAR</a:t>
            </a:r>
            <a:endParaRPr lang="en-US" sz="1000" b="1" i="1" dirty="0">
              <a:solidFill>
                <a:schemeClr val="tx1"/>
              </a:solidFill>
              <a:cs typeface="+mn-cs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4343400" y="0"/>
            <a:ext cx="4800600" cy="6858000"/>
            <a:chOff x="2564912" y="151523"/>
            <a:chExt cx="4413250" cy="6634162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4912" y="151523"/>
              <a:ext cx="4413250" cy="66341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5142403" y="6531769"/>
              <a:ext cx="1835759" cy="2539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ru-RU"/>
              </a:defPPr>
              <a:lvl1pPr algn="l" rtl="0" fontAlgn="base">
                <a:spcBef>
                  <a:spcPct val="2000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2000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2000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2000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2000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sz="2800" b="1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sz="2800" b="1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sz="2800" b="1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sz="2800" b="1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050" i="1" dirty="0">
                  <a:effectLst/>
                </a:rPr>
                <a:t>alexey.tikhomirov@dal.ca</a:t>
              </a:r>
            </a:p>
          </p:txBody>
        </p:sp>
      </p:grp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700004" y="1244025"/>
            <a:ext cx="377699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lang="en-US" sz="2400" b="1" dirty="0">
                <a:solidFill>
                  <a:schemeClr val="tx1"/>
                </a:solidFill>
                <a:cs typeface="+mn-cs"/>
              </a:rPr>
              <a:t>Lidar Working </a:t>
            </a:r>
            <a:r>
              <a:rPr lang="en-US" sz="2400" b="1" dirty="0" smtClean="0">
                <a:solidFill>
                  <a:schemeClr val="tx1"/>
                </a:solidFill>
                <a:cs typeface="+mn-cs"/>
              </a:rPr>
              <a:t>Group</a:t>
            </a:r>
            <a:endParaRPr lang="en-US" sz="2400" b="1" dirty="0">
              <a:solidFill>
                <a:schemeClr val="tx1"/>
              </a:solidFill>
              <a:cs typeface="+mn-cs"/>
            </a:endParaRPr>
          </a:p>
          <a:p>
            <a:pPr algn="ctr" eaLnBrk="1" hangingPunct="1">
              <a:defRPr/>
            </a:pPr>
            <a:r>
              <a:rPr lang="en-US" sz="2400" b="1" dirty="0" smtClean="0">
                <a:solidFill>
                  <a:schemeClr val="tx1"/>
                </a:solidFill>
                <a:cs typeface="+mn-cs"/>
              </a:rPr>
              <a:t>2018 </a:t>
            </a:r>
            <a:r>
              <a:rPr lang="en-US" sz="2400" b="1" dirty="0">
                <a:solidFill>
                  <a:schemeClr val="tx1"/>
                </a:solidFill>
                <a:cs typeface="+mn-cs"/>
              </a:rPr>
              <a:t>Report</a:t>
            </a:r>
          </a:p>
        </p:txBody>
      </p:sp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3202781" y="2234625"/>
            <a:ext cx="240803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lang="en-US" i="1" dirty="0">
                <a:solidFill>
                  <a:schemeClr val="tx1"/>
                </a:solidFill>
                <a:cs typeface="+mn-cs"/>
              </a:rPr>
              <a:t>Thierry </a:t>
            </a:r>
            <a:r>
              <a:rPr lang="en-US" i="1" dirty="0" smtClean="0">
                <a:solidFill>
                  <a:schemeClr val="tx1"/>
                </a:solidFill>
                <a:cs typeface="+mn-cs"/>
              </a:rPr>
              <a:t>Leblanc</a:t>
            </a:r>
            <a:endParaRPr lang="en-US" i="1" dirty="0">
              <a:solidFill>
                <a:schemeClr val="tx1"/>
              </a:solidFill>
              <a:cs typeface="+mn-cs"/>
            </a:endParaRPr>
          </a:p>
          <a:p>
            <a:pPr algn="ctr" eaLnBrk="1" hangingPunct="1">
              <a:defRPr/>
            </a:pPr>
            <a:r>
              <a:rPr lang="en-US" i="1" dirty="0" smtClean="0">
                <a:solidFill>
                  <a:schemeClr val="tx1"/>
                </a:solidFill>
                <a:cs typeface="+mn-cs"/>
              </a:rPr>
              <a:t>Wolfgang Steinbrecht</a:t>
            </a:r>
            <a:endParaRPr lang="en-US" i="1" dirty="0">
              <a:solidFill>
                <a:schemeClr val="tx1"/>
              </a:solidFill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1752600" y="3101717"/>
            <a:ext cx="56220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lang="en-US" sz="2400" b="1" dirty="0" smtClean="0">
                <a:solidFill>
                  <a:srgbClr val="FF0000"/>
                </a:solidFill>
                <a:cs typeface="+mn-cs"/>
              </a:rPr>
              <a:t>SG Issues from Station Reports</a:t>
            </a:r>
            <a:endParaRPr lang="en-US" sz="2400" b="1" i="1" dirty="0">
              <a:solidFill>
                <a:srgbClr val="FF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541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1143000"/>
            <a:ext cx="8534400" cy="4525963"/>
          </a:xfrm>
        </p:spPr>
        <p:txBody>
          <a:bodyPr/>
          <a:lstStyle/>
          <a:p>
            <a:r>
              <a:rPr lang="en-US" sz="2000" i="1" u="sng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 </a:t>
            </a:r>
            <a:r>
              <a:rPr lang="en-US" sz="2000" i="1" u="sng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agency support for </a:t>
            </a:r>
            <a:r>
              <a:rPr lang="en-US" sz="2000" i="1" u="sng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water </a:t>
            </a:r>
            <a:r>
              <a:rPr lang="en-US" sz="2000" i="1" u="sng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vapor </a:t>
            </a:r>
            <a:r>
              <a:rPr lang="en-US" sz="2000" i="1" u="sng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intercomparison</a:t>
            </a:r>
            <a:r>
              <a:rPr lang="en-US" sz="2000" i="1" u="sng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i="1" u="sng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campaign (</a:t>
            </a:r>
            <a:r>
              <a:rPr lang="en-US" sz="2000" i="1" u="sng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MOHAVE) at Table Mountain in 2019</a:t>
            </a:r>
          </a:p>
          <a:p>
            <a:r>
              <a:rPr lang="en-US" sz="2000" i="1" u="sng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U.S</a:t>
            </a:r>
            <a:r>
              <a:rPr lang="en-US" sz="2000" i="1" u="sng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Army proposal to deploy new telecommunication devices at Mauna Loa </a:t>
            </a:r>
            <a:r>
              <a:rPr lang="en-US" sz="2000" i="1" u="sng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that could </a:t>
            </a:r>
            <a:r>
              <a:rPr lang="en-US" sz="2000" i="1" u="sng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impair the quality of future measurements (cf. MLO / Leblanc station report)</a:t>
            </a:r>
          </a:p>
          <a:p>
            <a:r>
              <a:rPr lang="en-US" sz="2000" i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en-US" sz="2000" i="1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utomatic </a:t>
            </a:r>
            <a:r>
              <a:rPr lang="en-US" sz="2000" i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processing of tropospheric ozone </a:t>
            </a:r>
            <a:r>
              <a:rPr lang="en-US" sz="2000" i="1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lidar</a:t>
            </a:r>
            <a:r>
              <a:rPr lang="en-US" sz="2000" i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 (cf. OHP / Ancellet </a:t>
            </a:r>
            <a:r>
              <a:rPr lang="en-US" sz="2000" i="1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station report</a:t>
            </a:r>
            <a:r>
              <a:rPr lang="en-US" sz="2000" i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r>
              <a:rPr lang="en-US" sz="2000" i="1" u="sng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tropospheric temperature </a:t>
            </a:r>
            <a:r>
              <a:rPr lang="en-US" sz="2000" i="1" u="sng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by </a:t>
            </a:r>
            <a:r>
              <a:rPr lang="en-US" sz="2000" i="1" u="sng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rotational Raman </a:t>
            </a:r>
            <a:r>
              <a:rPr lang="en-US" sz="2000" i="1" u="sng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lidar</a:t>
            </a:r>
            <a:r>
              <a:rPr lang="en-US" sz="2000" i="1" u="sng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i="1" u="sng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lang="en-US" sz="2000" i="1" u="sng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NDACC </a:t>
            </a:r>
            <a:r>
              <a:rPr lang="en-US" sz="2000" i="1" u="sng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2000" i="1" u="sng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cf. </a:t>
            </a:r>
            <a:r>
              <a:rPr lang="en-US" sz="2000" i="1" u="sng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Payerne</a:t>
            </a:r>
            <a:r>
              <a:rPr lang="en-US" sz="2000" i="1" u="sng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/ Haefele station report)</a:t>
            </a:r>
          </a:p>
          <a:p>
            <a:r>
              <a:rPr lang="en-US" sz="2000" i="1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OEM </a:t>
            </a:r>
            <a:r>
              <a:rPr lang="en-US" sz="2000" i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retrievals for Rayleigh </a:t>
            </a:r>
            <a:r>
              <a:rPr lang="en-US" sz="2000" i="1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temperature, </a:t>
            </a:r>
            <a:r>
              <a:rPr lang="en-US" sz="2000" i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water </a:t>
            </a:r>
            <a:r>
              <a:rPr lang="en-US" sz="2000" i="1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vapor, </a:t>
            </a:r>
            <a:r>
              <a:rPr lang="en-US" sz="2000" i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ozone </a:t>
            </a:r>
            <a:r>
              <a:rPr lang="en-US" sz="2000" i="1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 </a:t>
            </a:r>
            <a:r>
              <a:rPr lang="en-US" sz="2000" i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(cf. London, Ontario / </a:t>
            </a:r>
            <a:r>
              <a:rPr lang="en-US" sz="2000" i="1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Bob Sica)</a:t>
            </a:r>
            <a:endParaRPr lang="en-US" sz="2000" i="1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i="1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Eureka data </a:t>
            </a:r>
            <a:r>
              <a:rPr lang="en-US" sz="2000" i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analysis, data </a:t>
            </a:r>
            <a:r>
              <a:rPr lang="en-US" sz="2000" i="1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archiving </a:t>
            </a:r>
            <a:r>
              <a:rPr lang="en-US" sz="2000" i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(cf</a:t>
            </a:r>
            <a:r>
              <a:rPr lang="en-US" sz="2000" i="1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Tikhomirov </a:t>
            </a:r>
            <a:r>
              <a:rPr lang="en-US" sz="2000" i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Drummond station report)</a:t>
            </a:r>
            <a:endParaRPr lang="en-US" sz="2000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452409" y="252577"/>
            <a:ext cx="4129657" cy="412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defTabSz="457200" eaLnBrk="1" hangingPunct="1">
              <a:lnSpc>
                <a:spcPct val="130000"/>
              </a:lnSpc>
              <a:spcAft>
                <a:spcPts val="0"/>
              </a:spcAft>
              <a:defRPr/>
            </a:pPr>
            <a:r>
              <a:rPr lang="en-US" b="1" dirty="0" smtClean="0">
                <a:cs typeface="+mn-cs"/>
              </a:rPr>
              <a:t>SG issues from station reports (1)</a:t>
            </a:r>
            <a:endParaRPr lang="en-US" b="1" i="1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72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1143000"/>
            <a:ext cx="8534400" cy="4525963"/>
          </a:xfrm>
        </p:spPr>
        <p:txBody>
          <a:bodyPr/>
          <a:lstStyle/>
          <a:p>
            <a:r>
              <a:rPr lang="en-US" sz="2000" i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Practical support in processing and archiving the data</a:t>
            </a:r>
            <a:r>
              <a:rPr lang="en-US" sz="2000" i="1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(Rome </a:t>
            </a:r>
            <a:r>
              <a:rPr lang="en-US" sz="2000" i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Tor-</a:t>
            </a:r>
            <a:r>
              <a:rPr lang="en-US" sz="2000" i="1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Vergata</a:t>
            </a:r>
            <a:r>
              <a:rPr lang="en-US" sz="2000" i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/ Liberti</a:t>
            </a:r>
            <a:r>
              <a:rPr lang="en-US" sz="2000" i="1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sz="2000" i="1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i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Actions to make the data more visible and used (participation to conferences, publications</a:t>
            </a:r>
            <a:r>
              <a:rPr lang="en-US" sz="2000" i="1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). (Rome </a:t>
            </a:r>
            <a:r>
              <a:rPr lang="en-US" sz="2000" i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Tor-</a:t>
            </a:r>
            <a:r>
              <a:rPr lang="en-US" sz="2000" i="1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Vergata</a:t>
            </a:r>
            <a:r>
              <a:rPr lang="en-US" sz="2000" i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/ Liberti)</a:t>
            </a:r>
            <a:endParaRPr lang="en-US" sz="2000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i="1" dirty="0" err="1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Fundings</a:t>
            </a:r>
            <a:r>
              <a:rPr lang="en-US" sz="2000" i="1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(Rome Tor-</a:t>
            </a:r>
            <a:r>
              <a:rPr lang="en-US" sz="2000" i="1" dirty="0" err="1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Vergata</a:t>
            </a:r>
            <a:r>
              <a:rPr lang="en-US" sz="2000" i="1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/ Liberti)</a:t>
            </a:r>
            <a:endParaRPr lang="en-US" sz="2000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452409" y="252577"/>
            <a:ext cx="4129657" cy="412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defTabSz="457200" eaLnBrk="1" hangingPunct="1">
              <a:lnSpc>
                <a:spcPct val="130000"/>
              </a:lnSpc>
              <a:spcAft>
                <a:spcPts val="0"/>
              </a:spcAft>
              <a:defRPr/>
            </a:pPr>
            <a:r>
              <a:rPr lang="en-US" b="1" dirty="0" smtClean="0">
                <a:cs typeface="+mn-cs"/>
              </a:rPr>
              <a:t>SG issues from station reports (2)</a:t>
            </a:r>
            <a:endParaRPr lang="en-US" b="1" i="1" dirty="0">
              <a:cs typeface="+mn-cs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57200" y="4203412"/>
            <a:ext cx="8153400" cy="769441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65000"/>
              <a:buFont typeface="Wingdings" charset="0"/>
              <a:buChar char="n"/>
              <a:defRPr sz="2000" i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charset="0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charset="0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charset="0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9pPr>
          </a:lstStyle>
          <a:p>
            <a:r>
              <a:rPr lang="de-DE" b="1" dirty="0"/>
              <a:t>NDACC / LWG </a:t>
            </a:r>
            <a:r>
              <a:rPr lang="de-DE" b="1" dirty="0" err="1"/>
              <a:t>Chairs</a:t>
            </a:r>
            <a:r>
              <a:rPr lang="de-DE" b="1" dirty="0"/>
              <a:t> </a:t>
            </a:r>
            <a:r>
              <a:rPr lang="de-DE" b="1" dirty="0" err="1"/>
              <a:t>can</a:t>
            </a:r>
            <a:r>
              <a:rPr lang="de-DE" b="1" dirty="0"/>
              <a:t> </a:t>
            </a:r>
            <a:r>
              <a:rPr lang="de-DE" b="1" dirty="0" err="1"/>
              <a:t>help</a:t>
            </a:r>
            <a:endParaRPr lang="de-DE" b="1" dirty="0"/>
          </a:p>
          <a:p>
            <a:r>
              <a:rPr lang="de-DE" b="1" dirty="0" smtClean="0"/>
              <a:t>but </a:t>
            </a:r>
            <a:r>
              <a:rPr lang="de-DE" b="1" dirty="0" err="1"/>
              <a:t>we</a:t>
            </a:r>
            <a:r>
              <a:rPr lang="de-DE" b="1" dirty="0"/>
              <a:t> </a:t>
            </a:r>
            <a:r>
              <a:rPr lang="de-DE" b="1" dirty="0" err="1"/>
              <a:t>are</a:t>
            </a:r>
            <a:r>
              <a:rPr lang="de-DE" b="1" dirty="0"/>
              <a:t> not baby-sitters (</a:t>
            </a:r>
            <a:r>
              <a:rPr lang="de-DE" b="1" dirty="0" err="1"/>
              <a:t>processing</a:t>
            </a:r>
            <a:r>
              <a:rPr lang="de-DE" b="1" dirty="0"/>
              <a:t>, </a:t>
            </a:r>
            <a:r>
              <a:rPr lang="de-DE" b="1" dirty="0" err="1" smtClean="0"/>
              <a:t>submission</a:t>
            </a:r>
            <a:r>
              <a:rPr lang="de-DE" b="1" dirty="0" smtClean="0"/>
              <a:t>)</a:t>
            </a:r>
          </a:p>
          <a:p>
            <a:r>
              <a:rPr lang="de-DE" b="1" dirty="0" err="1"/>
              <a:t>n</a:t>
            </a:r>
            <a:r>
              <a:rPr lang="de-DE" b="1" dirty="0" err="1" smtClean="0"/>
              <a:t>or</a:t>
            </a:r>
            <a:r>
              <a:rPr lang="de-DE" b="1" dirty="0" smtClean="0"/>
              <a:t> </a:t>
            </a:r>
            <a:r>
              <a:rPr lang="de-DE" b="1" dirty="0" err="1" smtClean="0"/>
              <a:t>magicians</a:t>
            </a:r>
            <a:r>
              <a:rPr lang="de-DE" b="1" dirty="0" smtClean="0"/>
              <a:t> (</a:t>
            </a:r>
            <a:r>
              <a:rPr lang="de-DE" b="1" dirty="0" err="1" smtClean="0"/>
              <a:t>funding</a:t>
            </a:r>
            <a:r>
              <a:rPr lang="de-DE" b="1" dirty="0" smtClean="0"/>
              <a:t>, </a:t>
            </a:r>
            <a:r>
              <a:rPr lang="de-DE" b="1" dirty="0" err="1" smtClean="0"/>
              <a:t>publications</a:t>
            </a:r>
            <a:r>
              <a:rPr lang="de-DE" b="1" dirty="0" smtClean="0"/>
              <a:t>, </a:t>
            </a:r>
            <a:r>
              <a:rPr lang="de-DE" b="1" dirty="0" err="1" smtClean="0"/>
              <a:t>conferences</a:t>
            </a:r>
            <a:r>
              <a:rPr lang="de-DE" b="1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575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2432451" y="3101717"/>
            <a:ext cx="33730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lang="en-US" sz="2400" b="1" dirty="0" smtClean="0">
                <a:solidFill>
                  <a:srgbClr val="FF0000"/>
                </a:solidFill>
                <a:cs typeface="+mn-cs"/>
              </a:rPr>
              <a:t>Science Highlights</a:t>
            </a:r>
            <a:endParaRPr lang="en-US" sz="2400" b="1" i="1" dirty="0">
              <a:solidFill>
                <a:srgbClr val="FF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63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2"/>
          <p:cNvSpPr txBox="1"/>
          <p:nvPr/>
        </p:nvSpPr>
        <p:spPr>
          <a:xfrm>
            <a:off x="582039" y="924580"/>
            <a:ext cx="7954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dirty="0" smtClean="0">
                <a:latin typeface="Times New Roman" panose="02020603050405020304" pitchFamily="18" charset="0"/>
                <a:ea typeface="Helvetica" charset="0"/>
                <a:cs typeface="Times New Roman" panose="02020603050405020304" pitchFamily="18" charset="0"/>
              </a:rPr>
              <a:t>Rayleigh </a:t>
            </a:r>
            <a:r>
              <a:rPr lang="de-DE" sz="2800" dirty="0" err="1" smtClean="0">
                <a:latin typeface="Times New Roman" panose="02020603050405020304" pitchFamily="18" charset="0"/>
                <a:ea typeface="Helvetica" charset="0"/>
                <a:cs typeface="Times New Roman" panose="02020603050405020304" pitchFamily="18" charset="0"/>
              </a:rPr>
              <a:t>lidar</a:t>
            </a:r>
            <a:r>
              <a:rPr lang="de-DE" sz="2800" dirty="0" smtClean="0">
                <a:latin typeface="Times New Roman" panose="02020603050405020304" pitchFamily="18" charset="0"/>
                <a:ea typeface="Helvetica" charset="0"/>
                <a:cs typeface="Times New Roman" panose="02020603050405020304" pitchFamily="18" charset="0"/>
              </a:rPr>
              <a:t> </a:t>
            </a:r>
            <a:r>
              <a:rPr lang="de-DE" sz="2800" dirty="0" err="1" smtClean="0">
                <a:latin typeface="Times New Roman" panose="02020603050405020304" pitchFamily="18" charset="0"/>
                <a:ea typeface="Helvetica" charset="0"/>
                <a:cs typeface="Times New Roman" panose="02020603050405020304" pitchFamily="18" charset="0"/>
              </a:rPr>
              <a:t>temperature</a:t>
            </a:r>
            <a:r>
              <a:rPr lang="de-DE" sz="2800" dirty="0" smtClean="0">
                <a:latin typeface="Times New Roman" panose="02020603050405020304" pitchFamily="18" charset="0"/>
                <a:ea typeface="Helvetica" charset="0"/>
                <a:cs typeface="Times New Roman" panose="02020603050405020304" pitchFamily="18" charset="0"/>
              </a:rPr>
              <a:t> </a:t>
            </a:r>
            <a:r>
              <a:rPr lang="de-DE" sz="2800" dirty="0" err="1" smtClean="0">
                <a:latin typeface="Times New Roman" panose="02020603050405020304" pitchFamily="18" charset="0"/>
                <a:ea typeface="Helvetica" charset="0"/>
                <a:cs typeface="Times New Roman" panose="02020603050405020304" pitchFamily="18" charset="0"/>
              </a:rPr>
              <a:t>climatology</a:t>
            </a:r>
            <a:r>
              <a:rPr lang="de-DE" sz="2800" dirty="0" smtClean="0">
                <a:latin typeface="Times New Roman" panose="02020603050405020304" pitchFamily="18" charset="0"/>
                <a:ea typeface="Helvetica" charset="0"/>
                <a:cs typeface="Times New Roman" panose="02020603050405020304" pitchFamily="18" charset="0"/>
              </a:rPr>
              <a:t> (1994 – 2013)</a:t>
            </a:r>
            <a:endParaRPr lang="en-US" sz="2800" dirty="0">
              <a:latin typeface="Times New Roman" panose="02020603050405020304" pitchFamily="18" charset="0"/>
              <a:ea typeface="Helvetica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66879" y="6173788"/>
            <a:ext cx="40941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C4CDCBD-3210-C044-81E1-EC3B99B61222}" type="slidenum">
              <a:rPr lang="en-US" sz="2400" smtClean="0">
                <a:solidFill>
                  <a:schemeClr val="tx1"/>
                </a:solidFill>
              </a:rPr>
              <a:pPr>
                <a:defRPr/>
              </a:pPr>
              <a:t>14</a:t>
            </a:fld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79761" y="1909381"/>
            <a:ext cx="8796536" cy="4264407"/>
            <a:chOff x="826265" y="1571841"/>
            <a:chExt cx="10961155" cy="37338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973"/>
            <a:stretch/>
          </p:blipFill>
          <p:spPr>
            <a:xfrm>
              <a:off x="6630169" y="1625812"/>
              <a:ext cx="5157251" cy="321145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" t="3460" r="7538" b="9286"/>
            <a:stretch/>
          </p:blipFill>
          <p:spPr>
            <a:xfrm>
              <a:off x="826265" y="1571841"/>
              <a:ext cx="5111827" cy="3733850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H="1">
              <a:off x="1277007" y="2002221"/>
              <a:ext cx="10510413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3319737" y="257760"/>
            <a:ext cx="33858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rgbClr val="000000"/>
                </a:solidFill>
                <a:latin typeface="Verdana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Verdana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 algn="ctr" eaLnBrk="1" hangingPunct="1"/>
            <a:r>
              <a:rPr lang="de-DE" altLang="en-US" b="1" dirty="0" smtClean="0"/>
              <a:t>Optimal </a:t>
            </a:r>
            <a:r>
              <a:rPr lang="de-DE" altLang="en-US" b="1" dirty="0" err="1" smtClean="0"/>
              <a:t>estimation</a:t>
            </a:r>
            <a:r>
              <a:rPr lang="de-DE" altLang="en-US" b="1" dirty="0" smtClean="0"/>
              <a:t> </a:t>
            </a:r>
            <a:r>
              <a:rPr lang="de-DE" altLang="en-US" b="1" dirty="0" err="1" smtClean="0"/>
              <a:t>for</a:t>
            </a:r>
            <a:r>
              <a:rPr lang="de-DE" altLang="en-US" b="1" dirty="0" smtClean="0"/>
              <a:t> </a:t>
            </a:r>
            <a:r>
              <a:rPr lang="de-DE" altLang="en-US" b="1" dirty="0" err="1" smtClean="0"/>
              <a:t>lidar</a:t>
            </a:r>
            <a:endParaRPr lang="en-US" altLang="en-US" b="1" dirty="0"/>
          </a:p>
        </p:txBody>
      </p:sp>
      <p:sp>
        <p:nvSpPr>
          <p:cNvPr id="11" name="Rectangle 1"/>
          <p:cNvSpPr/>
          <p:nvPr/>
        </p:nvSpPr>
        <p:spPr>
          <a:xfrm>
            <a:off x="944428" y="138463"/>
            <a:ext cx="2008883" cy="58477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s-MX" b="1" i="1" dirty="0" smtClean="0"/>
              <a:t>From</a:t>
            </a:r>
            <a:r>
              <a:rPr lang="es-MX" b="1" i="1" dirty="0"/>
              <a:t/>
            </a:r>
            <a:br>
              <a:rPr lang="es-MX" b="1" i="1" dirty="0"/>
            </a:br>
            <a:r>
              <a:rPr lang="es-MX" b="1" i="1" dirty="0" smtClean="0"/>
              <a:t>B. Sica, A. Jalali</a:t>
            </a:r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1153" y="1447800"/>
            <a:ext cx="4871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ea typeface="Helvetica" charset="0"/>
                <a:cs typeface="Times New Roman" panose="02020603050405020304" pitchFamily="18" charset="0"/>
              </a:rPr>
              <a:t>classical Hauchecorne &amp; </a:t>
            </a:r>
            <a:r>
              <a:rPr lang="en-US" sz="2800" dirty="0" err="1" smtClean="0">
                <a:latin typeface="Times New Roman" panose="02020603050405020304" pitchFamily="18" charset="0"/>
                <a:ea typeface="Helvetica" charset="0"/>
                <a:cs typeface="Times New Roman" panose="02020603050405020304" pitchFamily="18" charset="0"/>
              </a:rPr>
              <a:t>Chanin</a:t>
            </a:r>
            <a:endParaRPr lang="en-US" sz="2800" dirty="0">
              <a:latin typeface="Times New Roman" panose="02020603050405020304" pitchFamily="18" charset="0"/>
              <a:ea typeface="Helvetica" charset="0"/>
              <a:cs typeface="Times New Roman" panose="02020603050405020304" pitchFamily="18" charset="0"/>
            </a:endParaRPr>
          </a:p>
        </p:txBody>
      </p:sp>
      <p:sp>
        <p:nvSpPr>
          <p:cNvPr id="15" name="TextBox 12"/>
          <p:cNvSpPr txBox="1"/>
          <p:nvPr/>
        </p:nvSpPr>
        <p:spPr>
          <a:xfrm>
            <a:off x="5684055" y="1447800"/>
            <a:ext cx="3002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ea typeface="Helvetica" charset="0"/>
                <a:cs typeface="Times New Roman" panose="02020603050405020304" pitchFamily="18" charset="0"/>
              </a:rPr>
              <a:t>Optimal Estimation</a:t>
            </a:r>
            <a:endParaRPr lang="en-US" sz="2800" dirty="0">
              <a:latin typeface="Times New Roman" panose="02020603050405020304" pitchFamily="18" charset="0"/>
              <a:ea typeface="Helvetica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01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Thierry\ConfMeetings\2018-05-06 NDACC UAH\Material\GLASS_TMSOL_LAUSOL_example..jpg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14" y="914401"/>
            <a:ext cx="5092584" cy="549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19200" y="1300163"/>
            <a:ext cx="593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rgbClr val="000000"/>
                </a:solidFill>
                <a:latin typeface="Verdana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Verdana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>
              <a:spcAft>
                <a:spcPct val="50000"/>
              </a:spcAft>
            </a:pPr>
            <a:r>
              <a:rPr lang="en-US" altLang="en-US" sz="1400" b="1" i="1" dirty="0">
                <a:solidFill>
                  <a:srgbClr val="FF0000"/>
                </a:solidFill>
              </a:rPr>
              <a:t>TMF</a:t>
            </a:r>
            <a:br>
              <a:rPr lang="en-US" altLang="en-US" sz="1400" b="1" i="1" dirty="0">
                <a:solidFill>
                  <a:srgbClr val="FF0000"/>
                </a:solidFill>
              </a:rPr>
            </a:br>
            <a:r>
              <a:rPr lang="en-US" altLang="en-US" sz="1400" b="1" i="1" dirty="0">
                <a:solidFill>
                  <a:srgbClr val="FF0000"/>
                </a:solidFill>
              </a:rPr>
              <a:t>O3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886200" y="1300163"/>
            <a:ext cx="8810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rgbClr val="000000"/>
                </a:solidFill>
                <a:latin typeface="Verdana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Verdana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>
              <a:spcAft>
                <a:spcPct val="50000"/>
              </a:spcAft>
            </a:pPr>
            <a:r>
              <a:rPr lang="en-US" altLang="en-US" sz="1400" b="1" i="1" dirty="0">
                <a:solidFill>
                  <a:srgbClr val="FF0000"/>
                </a:solidFill>
              </a:rPr>
              <a:t>Lauder</a:t>
            </a:r>
            <a:br>
              <a:rPr lang="en-US" altLang="en-US" sz="1400" b="1" i="1" dirty="0">
                <a:solidFill>
                  <a:srgbClr val="FF0000"/>
                </a:solidFill>
              </a:rPr>
            </a:br>
            <a:r>
              <a:rPr lang="en-US" altLang="en-US" sz="1400" b="1" i="1" dirty="0">
                <a:solidFill>
                  <a:srgbClr val="FF0000"/>
                </a:solidFill>
              </a:rPr>
              <a:t>O3</a:t>
            </a:r>
          </a:p>
        </p:txBody>
      </p:sp>
      <p:sp>
        <p:nvSpPr>
          <p:cNvPr id="8197" name="Rectangle 2"/>
          <p:cNvSpPr>
            <a:spLocks noChangeArrowheads="1"/>
          </p:cNvSpPr>
          <p:nvPr/>
        </p:nvSpPr>
        <p:spPr bwMode="auto">
          <a:xfrm>
            <a:off x="3303587" y="257175"/>
            <a:ext cx="46212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rgbClr val="000000"/>
                </a:solidFill>
                <a:latin typeface="Verdana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Verdana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 algn="ctr" eaLnBrk="1" hangingPunct="1"/>
            <a:r>
              <a:rPr lang="en-US" altLang="en-US" b="1" dirty="0"/>
              <a:t>New GLASS Data Processing examples</a:t>
            </a:r>
          </a:p>
        </p:txBody>
      </p:sp>
      <p:pic>
        <p:nvPicPr>
          <p:cNvPr id="8" name="Picture 2" descr="C:\Thierry\ConfMeetings\2018-05-06 NDACC UAH\Material\GLASS_EURL_RALMO_example..jpg"/>
          <p:cNvPicPr>
            <a:picLocks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014314" y="914400"/>
            <a:ext cx="2520086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457950" y="1300163"/>
            <a:ext cx="8851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rgbClr val="000000"/>
                </a:solidFill>
                <a:latin typeface="Verdana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Verdana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>
              <a:spcAft>
                <a:spcPct val="50000"/>
              </a:spcAft>
            </a:pPr>
            <a:r>
              <a:rPr lang="en-US" altLang="en-US" sz="1400" b="1" i="1" dirty="0">
                <a:solidFill>
                  <a:srgbClr val="FF0000"/>
                </a:solidFill>
              </a:rPr>
              <a:t>Eureka</a:t>
            </a:r>
            <a:br>
              <a:rPr lang="en-US" altLang="en-US" sz="1400" b="1" i="1" dirty="0">
                <a:solidFill>
                  <a:srgbClr val="FF0000"/>
                </a:solidFill>
              </a:rPr>
            </a:br>
            <a:r>
              <a:rPr lang="en-US" altLang="en-US" sz="1400" b="1" i="1" dirty="0" smtClean="0">
                <a:solidFill>
                  <a:srgbClr val="FF0000"/>
                </a:solidFill>
              </a:rPr>
              <a:t>O3</a:t>
            </a:r>
            <a:endParaRPr lang="en-US" altLang="en-US" sz="1400" b="1" i="1" dirty="0">
              <a:solidFill>
                <a:srgbClr val="FF0000"/>
              </a:solidFill>
            </a:endParaRPr>
          </a:p>
        </p:txBody>
      </p:sp>
      <p:sp>
        <p:nvSpPr>
          <p:cNvPr id="10" name="Rectangle 1"/>
          <p:cNvSpPr/>
          <p:nvPr/>
        </p:nvSpPr>
        <p:spPr>
          <a:xfrm>
            <a:off x="1271438" y="138463"/>
            <a:ext cx="1354858" cy="58477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s-MX" b="1" i="1" dirty="0" smtClean="0"/>
              <a:t>From</a:t>
            </a:r>
            <a:r>
              <a:rPr lang="es-MX" b="1" i="1" dirty="0"/>
              <a:t/>
            </a:r>
            <a:br>
              <a:rPr lang="es-MX" b="1" i="1" dirty="0"/>
            </a:br>
            <a:r>
              <a:rPr lang="es-MX" b="1" i="1" dirty="0" smtClean="0"/>
              <a:t>T. Leblanc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0994820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2"/>
          <a:stretch/>
        </p:blipFill>
        <p:spPr bwMode="auto">
          <a:xfrm>
            <a:off x="76200" y="1752600"/>
            <a:ext cx="812257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144748" y="257760"/>
            <a:ext cx="28296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rgbClr val="000000"/>
                </a:solidFill>
                <a:latin typeface="Verdana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Verdana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 algn="ctr" eaLnBrk="1" hangingPunct="1"/>
            <a:r>
              <a:rPr lang="de-DE" altLang="en-US" b="1" dirty="0" err="1" smtClean="0"/>
              <a:t>Water</a:t>
            </a:r>
            <a:r>
              <a:rPr lang="de-DE" altLang="en-US" b="1" dirty="0" smtClean="0"/>
              <a:t> </a:t>
            </a:r>
            <a:r>
              <a:rPr lang="de-DE" altLang="en-US" b="1" dirty="0" err="1" smtClean="0"/>
              <a:t>vapor</a:t>
            </a:r>
            <a:r>
              <a:rPr lang="de-DE" altLang="en-US" b="1" dirty="0" smtClean="0"/>
              <a:t> </a:t>
            </a:r>
            <a:r>
              <a:rPr lang="de-DE" altLang="en-US" b="1" dirty="0" err="1" smtClean="0"/>
              <a:t>validation</a:t>
            </a:r>
            <a:endParaRPr lang="en-US" altLang="en-US" b="1" dirty="0"/>
          </a:p>
        </p:txBody>
      </p:sp>
      <p:sp>
        <p:nvSpPr>
          <p:cNvPr id="4" name="Rectangle 1"/>
          <p:cNvSpPr/>
          <p:nvPr/>
        </p:nvSpPr>
        <p:spPr>
          <a:xfrm>
            <a:off x="1352392" y="138463"/>
            <a:ext cx="1192955" cy="58477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s-MX" b="1" i="1" dirty="0" smtClean="0"/>
              <a:t>From</a:t>
            </a:r>
            <a:r>
              <a:rPr lang="es-MX" b="1" i="1" dirty="0"/>
              <a:t/>
            </a:r>
            <a:br>
              <a:rPr lang="es-MX" b="1" i="1" dirty="0"/>
            </a:br>
            <a:r>
              <a:rPr lang="es-MX" b="1" i="1" dirty="0"/>
              <a:t>V</a:t>
            </a:r>
            <a:r>
              <a:rPr lang="es-MX" b="1" i="1" dirty="0" smtClean="0"/>
              <a:t>. Duflot</a:t>
            </a:r>
            <a:endParaRPr lang="en-US" b="1" i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377915" y="1066800"/>
            <a:ext cx="4293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rgbClr val="000000"/>
                </a:solidFill>
                <a:latin typeface="Verdana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Verdana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 algn="ctr" eaLnBrk="1" hangingPunct="1"/>
            <a:r>
              <a:rPr lang="de-DE" altLang="en-US" sz="2000" b="1" dirty="0" smtClean="0"/>
              <a:t>MORGANE </a:t>
            </a:r>
            <a:r>
              <a:rPr lang="de-DE" altLang="en-US" sz="2000" b="1" dirty="0" err="1" smtClean="0"/>
              <a:t>Campaign</a:t>
            </a:r>
            <a:endParaRPr lang="de-DE" altLang="en-US" sz="2000" b="1" dirty="0" smtClean="0"/>
          </a:p>
          <a:p>
            <a:pPr algn="ctr" eaLnBrk="1" hangingPunct="1"/>
            <a:r>
              <a:rPr lang="de-DE" altLang="en-US" b="1" dirty="0" smtClean="0"/>
              <a:t>GRUAN CFH – </a:t>
            </a:r>
            <a:r>
              <a:rPr lang="de-DE" altLang="en-US" b="1" dirty="0" err="1" smtClean="0"/>
              <a:t>Reunion</a:t>
            </a:r>
            <a:r>
              <a:rPr lang="de-DE" altLang="en-US" b="1" dirty="0" smtClean="0"/>
              <a:t> Raman </a:t>
            </a:r>
            <a:r>
              <a:rPr lang="de-DE" altLang="en-US" b="1" dirty="0" err="1" smtClean="0"/>
              <a:t>Lidar</a:t>
            </a:r>
            <a:endParaRPr lang="en-US" altLang="en-US" b="1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326295" y="2909747"/>
            <a:ext cx="10583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rgbClr val="000000"/>
                </a:solidFill>
                <a:latin typeface="Verdana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Verdana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 algn="ctr" eaLnBrk="1" hangingPunct="1"/>
            <a:r>
              <a:rPr lang="de-DE" altLang="en-US" b="1" dirty="0" smtClean="0"/>
              <a:t>40 min</a:t>
            </a:r>
          </a:p>
          <a:p>
            <a:pPr algn="ctr" eaLnBrk="1" hangingPunct="1"/>
            <a:r>
              <a:rPr lang="de-DE" altLang="en-US" b="1" dirty="0" err="1" smtClean="0"/>
              <a:t>profiles</a:t>
            </a:r>
            <a:endParaRPr lang="en-US" altLang="en-US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860208"/>
            <a:ext cx="1769952" cy="1784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522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gim\Desktop\Work\meetings-conferences\NDACC_062016\figures\ralmo_ts_wv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2" t="3693" r="6765" b="3940"/>
          <a:stretch/>
        </p:blipFill>
        <p:spPr bwMode="auto">
          <a:xfrm>
            <a:off x="158062" y="2334816"/>
            <a:ext cx="8771533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4"/>
          <p:cNvSpPr txBox="1"/>
          <p:nvPr/>
        </p:nvSpPr>
        <p:spPr>
          <a:xfrm>
            <a:off x="1091337" y="952677"/>
            <a:ext cx="7443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rgbClr val="000000"/>
                </a:solidFill>
                <a:latin typeface="+mj-lt"/>
              </a:rPr>
              <a:t>Tropospheric Water Vapour 2009 - 2017</a:t>
            </a:r>
            <a:endParaRPr lang="en-GB" sz="28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123171" y="1599634"/>
            <a:ext cx="88413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Since 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2008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RALMO has </a:t>
            </a:r>
            <a:r>
              <a:rPr kumimoji="0" lang="en-GB" sz="20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produced on</a:t>
            </a:r>
            <a:r>
              <a:rPr lang="en-GB" sz="2000" kern="0" dirty="0"/>
              <a:t> av</a:t>
            </a:r>
            <a:r>
              <a:rPr lang="en-GB" sz="2000" kern="0" dirty="0">
                <a:solidFill>
                  <a:srgbClr val="000000"/>
                </a:solidFill>
              </a:rPr>
              <a:t>erage </a:t>
            </a:r>
            <a:r>
              <a:rPr lang="en-GB" sz="2000" kern="0" dirty="0" smtClean="0">
                <a:solidFill>
                  <a:srgbClr val="000000"/>
                </a:solidFill>
              </a:rPr>
              <a:t>1 profile every hour, i.e. 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50%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availability of tropospheric profiles.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2917" y="257760"/>
            <a:ext cx="265329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rgbClr val="000000"/>
                </a:solidFill>
                <a:latin typeface="Verdana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Verdana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 algn="ctr" eaLnBrk="1" hangingPunct="1"/>
            <a:r>
              <a:rPr lang="de-DE" altLang="en-US" b="1" dirty="0" smtClean="0"/>
              <a:t>Payerne Raman </a:t>
            </a:r>
            <a:r>
              <a:rPr lang="de-DE" altLang="en-US" b="1" dirty="0" err="1" smtClean="0"/>
              <a:t>Lidar</a:t>
            </a:r>
            <a:endParaRPr lang="en-US" altLang="en-US" b="1" dirty="0"/>
          </a:p>
        </p:txBody>
      </p:sp>
      <p:sp>
        <p:nvSpPr>
          <p:cNvPr id="6" name="Rectangle 1"/>
          <p:cNvSpPr/>
          <p:nvPr/>
        </p:nvSpPr>
        <p:spPr>
          <a:xfrm>
            <a:off x="1208925" y="138463"/>
            <a:ext cx="1479892" cy="58477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s-MX" b="1" i="1" dirty="0" smtClean="0"/>
              <a:t>From</a:t>
            </a:r>
            <a:r>
              <a:rPr lang="es-MX" b="1" i="1" dirty="0"/>
              <a:t/>
            </a:r>
            <a:br>
              <a:rPr lang="es-MX" b="1" i="1" dirty="0"/>
            </a:br>
            <a:r>
              <a:rPr lang="es-MX" b="1" i="1" dirty="0" smtClean="0"/>
              <a:t>G. Martucci</a:t>
            </a:r>
            <a:endParaRPr lang="en-US" b="1" i="1" dirty="0"/>
          </a:p>
        </p:txBody>
      </p:sp>
      <p:pic>
        <p:nvPicPr>
          <p:cNvPr id="7" name="Picture 44" descr="Wapp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39" y="815781"/>
            <a:ext cx="705048" cy="797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488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Thierry\ConfMeetings\2018-05-06 NDACC UAH\Material\H2O_Smoke_2016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6689725" cy="437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291" name="Straight Arrow Connector 2"/>
          <p:cNvCxnSpPr>
            <a:cxnSpLocks noChangeShapeType="1"/>
          </p:cNvCxnSpPr>
          <p:nvPr/>
        </p:nvCxnSpPr>
        <p:spPr bwMode="auto">
          <a:xfrm flipH="1">
            <a:off x="2438400" y="1338263"/>
            <a:ext cx="533400" cy="795337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92" name="Rectangle 2"/>
          <p:cNvSpPr>
            <a:spLocks noChangeArrowheads="1"/>
          </p:cNvSpPr>
          <p:nvPr/>
        </p:nvSpPr>
        <p:spPr bwMode="auto">
          <a:xfrm>
            <a:off x="2560638" y="989013"/>
            <a:ext cx="15303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rgbClr val="000000"/>
                </a:solidFill>
                <a:latin typeface="Verdana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Verdana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00CC"/>
                </a:solidFill>
              </a:rPr>
              <a:t>~ 4-5 ppmv</a:t>
            </a:r>
            <a:endParaRPr lang="en-US" altLang="en-US">
              <a:solidFill>
                <a:srgbClr val="0000CC"/>
              </a:solidFill>
            </a:endParaRPr>
          </a:p>
        </p:txBody>
      </p:sp>
      <p:sp>
        <p:nvSpPr>
          <p:cNvPr id="12293" name="Rectangle 2"/>
          <p:cNvSpPr>
            <a:spLocks noChangeArrowheads="1"/>
          </p:cNvSpPr>
          <p:nvPr/>
        </p:nvSpPr>
        <p:spPr bwMode="auto">
          <a:xfrm>
            <a:off x="3696493" y="2057400"/>
            <a:ext cx="17510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rgbClr val="000000"/>
                </a:solidFill>
                <a:latin typeface="Verdana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Verdana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 algn="ctr" eaLnBrk="1" hangingPunct="1"/>
            <a:r>
              <a:rPr lang="en-US" altLang="en-US" b="1" dirty="0"/>
              <a:t>October 2016</a:t>
            </a:r>
            <a:endParaRPr lang="en-US" altLang="en-US" i="1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102276" y="257760"/>
            <a:ext cx="29145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rgbClr val="000000"/>
                </a:solidFill>
                <a:latin typeface="Verdana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Verdana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 algn="ctr" eaLnBrk="1" hangingPunct="1"/>
            <a:r>
              <a:rPr lang="de-DE" altLang="en-US" b="1" dirty="0" smtClean="0"/>
              <a:t>Water vapor above </a:t>
            </a:r>
            <a:r>
              <a:rPr lang="de-DE" altLang="en-US" b="1" dirty="0" smtClean="0"/>
              <a:t>TMF</a:t>
            </a:r>
            <a:endParaRPr lang="en-US" altLang="en-US" b="1" dirty="0"/>
          </a:p>
        </p:txBody>
      </p:sp>
      <p:sp>
        <p:nvSpPr>
          <p:cNvPr id="7" name="Rectangle 1"/>
          <p:cNvSpPr/>
          <p:nvPr/>
        </p:nvSpPr>
        <p:spPr>
          <a:xfrm>
            <a:off x="1271442" y="138463"/>
            <a:ext cx="1354858" cy="58477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s-MX" b="1" i="1" dirty="0" smtClean="0"/>
              <a:t>From</a:t>
            </a:r>
            <a:r>
              <a:rPr lang="es-MX" b="1" i="1" dirty="0"/>
              <a:t/>
            </a:r>
            <a:br>
              <a:rPr lang="es-MX" b="1" i="1" dirty="0"/>
            </a:br>
            <a:r>
              <a:rPr lang="es-MX" b="1" i="1" dirty="0" smtClean="0"/>
              <a:t>T. Leblanc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374873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Thierry\ConfMeetings\2018-05-06 NDACC UAH\Material\H2O_Smoke_2017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6689725" cy="437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315" name="Straight Arrow Connector 2"/>
          <p:cNvCxnSpPr>
            <a:cxnSpLocks noChangeShapeType="1"/>
          </p:cNvCxnSpPr>
          <p:nvPr/>
        </p:nvCxnSpPr>
        <p:spPr bwMode="auto">
          <a:xfrm flipH="1">
            <a:off x="3687763" y="1566862"/>
            <a:ext cx="533400" cy="795338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16" name="Rectangle 2"/>
          <p:cNvSpPr>
            <a:spLocks noChangeArrowheads="1"/>
          </p:cNvSpPr>
          <p:nvPr/>
        </p:nvSpPr>
        <p:spPr bwMode="auto">
          <a:xfrm>
            <a:off x="3810000" y="1219200"/>
            <a:ext cx="19780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rgbClr val="000000"/>
                </a:solidFill>
                <a:latin typeface="Verdana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Verdana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FF0000"/>
                </a:solidFill>
              </a:rPr>
              <a:t>10-40 </a:t>
            </a:r>
            <a:r>
              <a:rPr lang="en-US" altLang="en-US" b="1" dirty="0" err="1">
                <a:solidFill>
                  <a:srgbClr val="FF0000"/>
                </a:solidFill>
              </a:rPr>
              <a:t>ppmv</a:t>
            </a:r>
            <a:r>
              <a:rPr lang="en-US" altLang="en-US" b="1" dirty="0">
                <a:solidFill>
                  <a:srgbClr val="FF0000"/>
                </a:solidFill>
              </a:rPr>
              <a:t> !!!!</a:t>
            </a:r>
            <a:endParaRPr lang="en-US" altLang="en-US" dirty="0">
              <a:solidFill>
                <a:srgbClr val="FF0000"/>
              </a:solidFill>
            </a:endParaRPr>
          </a:p>
        </p:txBody>
      </p:sp>
      <p:sp>
        <p:nvSpPr>
          <p:cNvPr id="13317" name="Rectangle 2"/>
          <p:cNvSpPr>
            <a:spLocks noChangeArrowheads="1"/>
          </p:cNvSpPr>
          <p:nvPr/>
        </p:nvSpPr>
        <p:spPr bwMode="auto">
          <a:xfrm>
            <a:off x="3954463" y="2209746"/>
            <a:ext cx="17510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rgbClr val="000000"/>
                </a:solidFill>
                <a:latin typeface="Verdana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Verdana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rgbClr val="FF0000"/>
                </a:solidFill>
              </a:rPr>
              <a:t>October 2017</a:t>
            </a:r>
            <a:endParaRPr lang="en-US" altLang="en-US" i="1" dirty="0">
              <a:solidFill>
                <a:srgbClr val="FF0000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102276" y="257760"/>
            <a:ext cx="29145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rgbClr val="000000"/>
                </a:solidFill>
                <a:latin typeface="Verdana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Verdana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 algn="ctr" eaLnBrk="1" hangingPunct="1"/>
            <a:r>
              <a:rPr lang="de-DE" altLang="en-US" b="1" dirty="0" smtClean="0"/>
              <a:t>Water vapor above </a:t>
            </a:r>
            <a:r>
              <a:rPr lang="de-DE" altLang="en-US" b="1" dirty="0" smtClean="0"/>
              <a:t>TMF</a:t>
            </a:r>
            <a:endParaRPr lang="en-US" altLang="en-US" b="1" dirty="0"/>
          </a:p>
        </p:txBody>
      </p:sp>
      <p:sp>
        <p:nvSpPr>
          <p:cNvPr id="7" name="Rectangle 1"/>
          <p:cNvSpPr/>
          <p:nvPr/>
        </p:nvSpPr>
        <p:spPr>
          <a:xfrm>
            <a:off x="1271442" y="138463"/>
            <a:ext cx="1354858" cy="58477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s-MX" b="1" i="1" dirty="0" smtClean="0"/>
              <a:t>From</a:t>
            </a:r>
            <a:r>
              <a:rPr lang="es-MX" b="1" i="1" dirty="0"/>
              <a:t/>
            </a:r>
            <a:br>
              <a:rPr lang="es-MX" b="1" i="1" dirty="0"/>
            </a:br>
            <a:r>
              <a:rPr lang="es-MX" b="1" i="1" dirty="0" smtClean="0"/>
              <a:t>T. Leblanc</a:t>
            </a:r>
            <a:endParaRPr lang="en-US" b="1" i="1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5181600" y="1095880"/>
            <a:ext cx="3885853" cy="5103307"/>
            <a:chOff x="5181600" y="1095880"/>
            <a:chExt cx="3885853" cy="5103307"/>
          </a:xfrm>
        </p:grpSpPr>
        <p:sp>
          <p:nvSpPr>
            <p:cNvPr id="9" name="Rectangle 2"/>
            <p:cNvSpPr>
              <a:spLocks noChangeArrowheads="1"/>
            </p:cNvSpPr>
            <p:nvPr/>
          </p:nvSpPr>
          <p:spPr bwMode="auto">
            <a:xfrm>
              <a:off x="6287130" y="1095880"/>
              <a:ext cx="188384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rgbClr val="000000"/>
                  </a:solidFill>
                  <a:latin typeface="Verdana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rgbClr val="000000"/>
                  </a:solidFill>
                  <a:latin typeface="Verdana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rgbClr val="000000"/>
                  </a:solidFill>
                  <a:latin typeface="Verdana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rgbClr val="000000"/>
                  </a:solidFill>
                  <a:latin typeface="Verdana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rgbClr val="000000"/>
                  </a:solidFill>
                  <a:latin typeface="Verdan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rgbClr val="000000"/>
                  </a:solidFill>
                  <a:latin typeface="Verdan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rgbClr val="000000"/>
                  </a:solidFill>
                  <a:latin typeface="Verdan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rgbClr val="000000"/>
                  </a:solidFill>
                  <a:latin typeface="Verdan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rgbClr val="000000"/>
                  </a:solidFill>
                  <a:latin typeface="Verdana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b="1" dirty="0" smtClean="0">
                  <a:solidFill>
                    <a:srgbClr val="0000CC"/>
                  </a:solidFill>
                </a:rPr>
                <a:t>Jens Reichardt</a:t>
              </a:r>
            </a:p>
            <a:p>
              <a:pPr algn="ctr" eaLnBrk="1" hangingPunct="1"/>
              <a:r>
                <a:rPr lang="de-DE" altLang="en-US" b="1" dirty="0" smtClean="0">
                  <a:solidFill>
                    <a:srgbClr val="0000CC"/>
                  </a:solidFill>
                </a:rPr>
                <a:t>Lindenberg</a:t>
              </a:r>
              <a:endParaRPr lang="en-US" altLang="en-US" b="1" dirty="0">
                <a:solidFill>
                  <a:srgbClr val="0000CC"/>
                </a:solidFill>
              </a:endParaRPr>
            </a:p>
          </p:txBody>
        </p:sp>
        <p:pic>
          <p:nvPicPr>
            <p:cNvPr id="12" name="Picture 3" descr="C:\Thierry\ConfMeetings\2018-05-06 NDACC UAH\Material\Jens4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57" b="50000"/>
            <a:stretch/>
          </p:blipFill>
          <p:spPr bwMode="auto">
            <a:xfrm>
              <a:off x="5181600" y="1964530"/>
              <a:ext cx="3885853" cy="4234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6337399" y="1659731"/>
              <a:ext cx="1822450" cy="3381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/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rgbClr val="000000"/>
                  </a:solidFill>
                  <a:latin typeface="Verdana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rgbClr val="000000"/>
                  </a:solidFill>
                  <a:latin typeface="Verdana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rgbClr val="000000"/>
                  </a:solidFill>
                  <a:latin typeface="Verdana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rgbClr val="000000"/>
                  </a:solidFill>
                  <a:latin typeface="Verdana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rgbClr val="000000"/>
                  </a:solidFill>
                  <a:latin typeface="Verdan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rgbClr val="000000"/>
                  </a:solidFill>
                  <a:latin typeface="Verdan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rgbClr val="000000"/>
                  </a:solidFill>
                  <a:latin typeface="Verdan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rgbClr val="000000"/>
                  </a:solidFill>
                  <a:latin typeface="Verdan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rgbClr val="000000"/>
                  </a:solidFill>
                  <a:latin typeface="Verdana" pitchFamily="34" charset="0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altLang="en-US" i="1" dirty="0">
                  <a:sym typeface="Wingdings" pitchFamily="2" charset="2"/>
                </a:rPr>
                <a:t>27 August 2018</a:t>
              </a:r>
              <a:endParaRPr lang="en-US" altLang="en-US" i="1" dirty="0"/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1143000" y="1997868"/>
            <a:ext cx="7772399" cy="2345532"/>
            <a:chOff x="1143000" y="1997868"/>
            <a:chExt cx="7772399" cy="2345532"/>
          </a:xfrm>
        </p:grpSpPr>
        <p:sp>
          <p:nvSpPr>
            <p:cNvPr id="8" name="Rechteck 7"/>
            <p:cNvSpPr/>
            <p:nvPr/>
          </p:nvSpPr>
          <p:spPr>
            <a:xfrm>
              <a:off x="2725482" y="3347037"/>
              <a:ext cx="4589718" cy="996363"/>
            </a:xfrm>
            <a:prstGeom prst="rect">
              <a:avLst/>
            </a:prstGeom>
            <a:solidFill>
              <a:schemeClr val="tx1">
                <a:alpha val="76000"/>
              </a:schemeClr>
            </a:solidFill>
            <a:ln w="38100">
              <a:solidFill>
                <a:srgbClr val="FF00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 algn="ctr" defTabSz="457200">
                <a:lnSpc>
                  <a:spcPct val="130000"/>
                </a:lnSpc>
                <a:spcAft>
                  <a:spcPts val="0"/>
                </a:spcAft>
                <a:tabLst>
                  <a:tab pos="457200" algn="l"/>
                </a:tabLst>
                <a:defRPr/>
              </a:pPr>
              <a:r>
                <a:rPr lang="de-DE" sz="2400" b="1" i="1" dirty="0" err="1" smtClean="0">
                  <a:solidFill>
                    <a:srgbClr val="FF00FF"/>
                  </a:solidFill>
                </a:rPr>
                <a:t>Fluorescence</a:t>
              </a:r>
              <a:r>
                <a:rPr lang="de-DE" sz="2400" b="1" i="1" dirty="0" smtClean="0">
                  <a:solidFill>
                    <a:srgbClr val="FF00FF"/>
                  </a:solidFill>
                </a:rPr>
                <a:t> </a:t>
              </a:r>
              <a:r>
                <a:rPr lang="de-DE" sz="2400" b="1" i="1" dirty="0" err="1" smtClean="0">
                  <a:solidFill>
                    <a:srgbClr val="FF00FF"/>
                  </a:solidFill>
                </a:rPr>
                <a:t>from</a:t>
              </a:r>
              <a:r>
                <a:rPr lang="de-DE" sz="2400" b="1" i="1" dirty="0" smtClean="0">
                  <a:solidFill>
                    <a:srgbClr val="FF00FF"/>
                  </a:solidFill>
                </a:rPr>
                <a:t> </a:t>
              </a:r>
            </a:p>
            <a:p>
              <a:pPr algn="ctr" defTabSz="457200">
                <a:lnSpc>
                  <a:spcPct val="130000"/>
                </a:lnSpc>
                <a:spcAft>
                  <a:spcPts val="0"/>
                </a:spcAft>
                <a:tabLst>
                  <a:tab pos="457200" algn="l"/>
                </a:tabLst>
                <a:defRPr/>
              </a:pPr>
              <a:r>
                <a:rPr lang="de-DE" sz="2400" b="1" i="1" dirty="0" smtClean="0">
                  <a:solidFill>
                    <a:srgbClr val="FF00FF"/>
                  </a:solidFill>
                </a:rPr>
                <a:t>Canadian </a:t>
              </a:r>
              <a:r>
                <a:rPr lang="de-DE" sz="2400" b="1" i="1" dirty="0" err="1" smtClean="0">
                  <a:solidFill>
                    <a:srgbClr val="FF00FF"/>
                  </a:solidFill>
                </a:rPr>
                <a:t>wildfire</a:t>
              </a:r>
              <a:r>
                <a:rPr lang="de-DE" sz="2400" b="1" i="1" dirty="0" smtClean="0">
                  <a:solidFill>
                    <a:srgbClr val="FF00FF"/>
                  </a:solidFill>
                </a:rPr>
                <a:t> </a:t>
              </a:r>
              <a:r>
                <a:rPr lang="de-DE" sz="2400" b="1" i="1" dirty="0" err="1" smtClean="0">
                  <a:solidFill>
                    <a:srgbClr val="FF00FF"/>
                  </a:solidFill>
                </a:rPr>
                <a:t>aerosol</a:t>
              </a:r>
              <a:endParaRPr lang="en-US" sz="2400" b="1" i="1" dirty="0">
                <a:solidFill>
                  <a:srgbClr val="FF00FF"/>
                </a:solidFill>
              </a:endParaRPr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1143000" y="1997868"/>
              <a:ext cx="7772399" cy="897732"/>
            </a:xfrm>
            <a:prstGeom prst="rect">
              <a:avLst/>
            </a:prstGeom>
            <a:noFill/>
            <a:ln w="38100">
              <a:solidFill>
                <a:srgbClr val="FF00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  <a:extLst/>
          </p:spPr>
          <p:txBody>
            <a:bodyPr wrap="square">
              <a:noAutofit/>
            </a:bodyPr>
            <a:lstStyle/>
            <a:p>
              <a:pPr algn="ctr" defTabSz="457200">
                <a:lnSpc>
                  <a:spcPct val="130000"/>
                </a:lnSpc>
                <a:spcAft>
                  <a:spcPts val="0"/>
                </a:spcAft>
                <a:tabLst>
                  <a:tab pos="457200" algn="l"/>
                </a:tabLst>
              </a:pPr>
              <a:endParaRPr lang="en-US" sz="2400" b="1" i="1">
                <a:solidFill>
                  <a:srgbClr val="FF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71113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914400" y="1143000"/>
            <a:ext cx="3118161" cy="4573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b="1" i="1" dirty="0" smtClean="0"/>
              <a:t>NH: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de-DE" b="1" i="1" dirty="0" err="1" smtClean="0"/>
              <a:t>Eureka</a:t>
            </a:r>
            <a:r>
              <a:rPr lang="de-DE" b="1" i="1" dirty="0" smtClean="0"/>
              <a:t> O3/</a:t>
            </a:r>
            <a:r>
              <a:rPr lang="de-DE" b="1" i="1" dirty="0" err="1" smtClean="0"/>
              <a:t>Temp</a:t>
            </a:r>
            <a:endParaRPr lang="de-DE" b="1" i="1" dirty="0" smtClean="0"/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de-DE" i="1" dirty="0" smtClean="0">
                <a:solidFill>
                  <a:srgbClr val="006600"/>
                </a:solidFill>
              </a:rPr>
              <a:t>Thule </a:t>
            </a:r>
            <a:r>
              <a:rPr lang="de-DE" i="1" dirty="0" err="1" smtClean="0">
                <a:solidFill>
                  <a:srgbClr val="006600"/>
                </a:solidFill>
              </a:rPr>
              <a:t>Temp</a:t>
            </a:r>
            <a:endParaRPr lang="en-US" i="1" dirty="0" smtClean="0">
              <a:solidFill>
                <a:srgbClr val="006600"/>
              </a:solidFill>
            </a:endParaRP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i="1" dirty="0" err="1" smtClean="0">
                <a:solidFill>
                  <a:srgbClr val="006600"/>
                </a:solidFill>
              </a:rPr>
              <a:t>Hohenpeissenberg</a:t>
            </a:r>
            <a:r>
              <a:rPr lang="en-US" i="1" dirty="0" smtClean="0">
                <a:solidFill>
                  <a:srgbClr val="006600"/>
                </a:solidFill>
              </a:rPr>
              <a:t> O3/Temp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b="1" i="1" dirty="0" err="1" smtClean="0"/>
              <a:t>Payerne</a:t>
            </a:r>
            <a:r>
              <a:rPr lang="en-US" b="1" i="1" dirty="0" smtClean="0"/>
              <a:t> Temp/H2O 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i="1" dirty="0" smtClean="0">
                <a:solidFill>
                  <a:srgbClr val="006600"/>
                </a:solidFill>
                <a:cs typeface="+mn-cs"/>
              </a:rPr>
              <a:t>OHP O3</a:t>
            </a:r>
            <a:endParaRPr lang="en-US" i="1" dirty="0">
              <a:solidFill>
                <a:srgbClr val="006600"/>
              </a:solidFill>
              <a:cs typeface="+mn-cs"/>
            </a:endParaRP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i="1" dirty="0" smtClean="0">
                <a:cs typeface="+mn-cs"/>
              </a:rPr>
              <a:t>OHP Temp/Aer/H2O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b="1" i="1" dirty="0" smtClean="0">
                <a:solidFill>
                  <a:srgbClr val="006600"/>
                </a:solidFill>
                <a:cs typeface="+mn-cs"/>
              </a:rPr>
              <a:t>OHP tropo. O3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i="1" dirty="0" smtClean="0">
                <a:solidFill>
                  <a:srgbClr val="006600"/>
                </a:solidFill>
                <a:cs typeface="+mn-cs"/>
              </a:rPr>
              <a:t>Huntsville Tropo. </a:t>
            </a:r>
            <a:r>
              <a:rPr lang="en-US" i="1" dirty="0" smtClean="0">
                <a:cs typeface="+mn-cs"/>
              </a:rPr>
              <a:t>O3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b="1" i="1" dirty="0" smtClean="0">
                <a:solidFill>
                  <a:srgbClr val="006600"/>
                </a:solidFill>
                <a:cs typeface="+mn-cs"/>
              </a:rPr>
              <a:t>TMF O3/Temp/Aer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i="1" dirty="0" smtClean="0">
                <a:solidFill>
                  <a:srgbClr val="006600"/>
                </a:solidFill>
                <a:cs typeface="+mn-cs"/>
              </a:rPr>
              <a:t>TMF Tropo. O3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i="1" dirty="0" smtClean="0">
                <a:cs typeface="+mn-cs"/>
              </a:rPr>
              <a:t>TMF H2O</a:t>
            </a:r>
            <a:endParaRPr lang="en-US" i="1" dirty="0" smtClean="0"/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i="1" dirty="0" smtClean="0">
                <a:solidFill>
                  <a:srgbClr val="006600"/>
                </a:solidFill>
                <a:cs typeface="+mn-cs"/>
              </a:rPr>
              <a:t>MLO O3/Temp/Aer (JPL)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i="1" dirty="0" smtClean="0">
                <a:solidFill>
                  <a:srgbClr val="006600"/>
                </a:solidFill>
                <a:cs typeface="+mn-cs"/>
              </a:rPr>
              <a:t>MLO Aer (NOAA)</a:t>
            </a: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1272609" y="60785"/>
            <a:ext cx="6489277" cy="73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defTabSz="457200" eaLnBrk="1" hangingPunct="1">
              <a:lnSpc>
                <a:spcPct val="130000"/>
              </a:lnSpc>
              <a:spcAft>
                <a:spcPts val="0"/>
              </a:spcAft>
              <a:defRPr/>
            </a:pPr>
            <a:r>
              <a:rPr lang="en-US" b="1" dirty="0" smtClean="0">
                <a:cs typeface="+mn-cs"/>
              </a:rPr>
              <a:t>12-month summary (1):</a:t>
            </a:r>
            <a:br>
              <a:rPr lang="en-US" b="1" dirty="0" smtClean="0">
                <a:cs typeface="+mn-cs"/>
              </a:rPr>
            </a:br>
            <a:r>
              <a:rPr lang="en-US" b="1" dirty="0" smtClean="0">
                <a:solidFill>
                  <a:srgbClr val="006600"/>
                </a:solidFill>
                <a:cs typeface="+mn-cs"/>
              </a:rPr>
              <a:t>operational and funded(?), reasonably resolved issues</a:t>
            </a:r>
            <a:endParaRPr lang="en-US" b="1" i="1" dirty="0">
              <a:solidFill>
                <a:srgbClr val="006600"/>
              </a:solidFill>
              <a:cs typeface="+mn-cs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568764" y="1376130"/>
            <a:ext cx="4283545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b="1" i="1" dirty="0" err="1" smtClean="0">
                <a:cs typeface="+mn-cs"/>
              </a:rPr>
              <a:t>SH</a:t>
            </a:r>
            <a:r>
              <a:rPr lang="en-US" b="1" i="1" dirty="0" smtClean="0">
                <a:cs typeface="+mn-cs"/>
              </a:rPr>
              <a:t>: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i="1" dirty="0" smtClean="0">
                <a:cs typeface="+mn-cs"/>
              </a:rPr>
              <a:t>Reunion-Maïdo O3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b="1" i="1" dirty="0" smtClean="0">
                <a:solidFill>
                  <a:srgbClr val="006600"/>
                </a:solidFill>
                <a:cs typeface="+mn-cs"/>
              </a:rPr>
              <a:t>Reunion-Maïdo Tropo. O3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i="1" dirty="0" smtClean="0">
                <a:cs typeface="+mn-cs"/>
              </a:rPr>
              <a:t>Reunion-Maïdo Temp/Aer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b="1" i="1" dirty="0"/>
              <a:t>Reunion-</a:t>
            </a:r>
            <a:r>
              <a:rPr lang="en-US" b="1" i="1" dirty="0" err="1"/>
              <a:t>Maïdo</a:t>
            </a:r>
            <a:r>
              <a:rPr lang="en-US" b="1" i="1" dirty="0"/>
              <a:t> </a:t>
            </a:r>
            <a:r>
              <a:rPr lang="en-US" b="1" i="1" dirty="0" smtClean="0"/>
              <a:t>H2O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de-DE" b="1" i="1" dirty="0" smtClean="0">
                <a:solidFill>
                  <a:srgbClr val="006600"/>
                </a:solidFill>
                <a:cs typeface="+mn-cs"/>
              </a:rPr>
              <a:t>Lauder O3 (</a:t>
            </a:r>
            <a:r>
              <a:rPr lang="de-DE" b="1" i="1" dirty="0" err="1" smtClean="0">
                <a:solidFill>
                  <a:srgbClr val="006600"/>
                </a:solidFill>
                <a:cs typeface="+mn-cs"/>
              </a:rPr>
              <a:t>Temp</a:t>
            </a:r>
            <a:r>
              <a:rPr lang="de-DE" b="1" i="1" dirty="0" smtClean="0">
                <a:solidFill>
                  <a:srgbClr val="006600"/>
                </a:solidFill>
                <a:cs typeface="+mn-cs"/>
              </a:rPr>
              <a:t>?)</a:t>
            </a:r>
            <a:endParaRPr lang="en-US" b="1" i="1" dirty="0" smtClean="0">
              <a:solidFill>
                <a:srgbClr val="006600"/>
              </a:solidFill>
              <a:cs typeface="+mn-cs"/>
            </a:endParaRP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i="1" dirty="0" err="1" smtClean="0">
                <a:cs typeface="+mn-cs"/>
              </a:rPr>
              <a:t>DDU</a:t>
            </a:r>
            <a:r>
              <a:rPr lang="en-US" i="1" dirty="0" smtClean="0">
                <a:cs typeface="+mn-cs"/>
              </a:rPr>
              <a:t> Aer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i="1" dirty="0" smtClean="0">
                <a:solidFill>
                  <a:srgbClr val="00CC66"/>
                </a:solidFill>
                <a:cs typeface="+mn-cs"/>
              </a:rPr>
              <a:t>Dome C Aer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endParaRPr lang="de-DE" i="1" dirty="0" smtClean="0">
              <a:cs typeface="+mn-cs"/>
            </a:endParaRP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de-DE" b="1" i="1" dirty="0" smtClean="0">
                <a:cs typeface="+mn-cs"/>
              </a:rPr>
              <a:t>Mobile:</a:t>
            </a:r>
            <a:endParaRPr lang="en-US" b="1" i="1" dirty="0" smtClean="0">
              <a:cs typeface="+mn-cs"/>
            </a:endParaRP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i="1" dirty="0" smtClean="0">
                <a:cs typeface="+mn-cs"/>
              </a:rPr>
              <a:t>GSFC TROPOZ Mobile  Tropo. O3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b="1" i="1" dirty="0">
                <a:solidFill>
                  <a:srgbClr val="006600"/>
                </a:solidFill>
                <a:cs typeface="+mn-cs"/>
              </a:rPr>
              <a:t>GSFC STROZ Mobile </a:t>
            </a:r>
            <a:r>
              <a:rPr lang="en-US" b="1" i="1" dirty="0" smtClean="0">
                <a:solidFill>
                  <a:srgbClr val="006600"/>
                </a:solidFill>
                <a:cs typeface="+mn-cs"/>
              </a:rPr>
              <a:t>O3/T/Aer/H2O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i="1" dirty="0"/>
              <a:t>GSFC AT Mobile T/Aer/H2O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endParaRPr lang="en-US" b="1" i="1" dirty="0">
              <a:cs typeface="+mn-cs"/>
            </a:endParaRP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endParaRPr lang="en-US" i="1" dirty="0">
              <a:cs typeface="+mn-cs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762000" y="2590800"/>
            <a:ext cx="7625806" cy="1532727"/>
          </a:xfrm>
          <a:prstGeom prst="rect">
            <a:avLst/>
          </a:prstGeom>
          <a:solidFill>
            <a:schemeClr val="tx1">
              <a:alpha val="76000"/>
            </a:schemeClr>
          </a:solidFill>
          <a:ln w="38100">
            <a:solidFill>
              <a:schemeClr val="accent1"/>
            </a:solidFill>
          </a:ln>
          <a:scene3d>
            <a:camera prst="orthographicFront">
              <a:rot lat="0" lon="0" rev="900000"/>
            </a:camera>
            <a:lightRig rig="threePt" dir="t"/>
          </a:scene3d>
        </p:spPr>
        <p:txBody>
          <a:bodyPr wrap="none">
            <a:spAutoFit/>
          </a:bodyPr>
          <a:lstStyle/>
          <a:p>
            <a:pPr algn="ctr"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de-DE" sz="2400" b="1" i="1" dirty="0" smtClean="0">
                <a:solidFill>
                  <a:srgbClr val="006600"/>
                </a:solidFill>
              </a:rPr>
              <a:t>12 out </a:t>
            </a:r>
            <a:r>
              <a:rPr lang="de-DE" sz="2400" b="1" i="1" dirty="0" err="1" smtClean="0">
                <a:solidFill>
                  <a:srgbClr val="006600"/>
                </a:solidFill>
              </a:rPr>
              <a:t>of</a:t>
            </a:r>
            <a:r>
              <a:rPr lang="de-DE" sz="2400" b="1" i="1" dirty="0" smtClean="0">
                <a:solidFill>
                  <a:srgbClr val="006600"/>
                </a:solidFill>
              </a:rPr>
              <a:t> </a:t>
            </a:r>
            <a:r>
              <a:rPr lang="de-DE" sz="2400" b="1" i="1" dirty="0" smtClean="0"/>
              <a:t>19 (63%) </a:t>
            </a:r>
          </a:p>
          <a:p>
            <a:pPr algn="ctr"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de-DE" sz="2400" b="1" i="1" dirty="0" err="1"/>
              <a:t>a</a:t>
            </a:r>
            <a:r>
              <a:rPr lang="de-DE" sz="2400" b="1" i="1" dirty="0" err="1" smtClean="0"/>
              <a:t>re</a:t>
            </a:r>
            <a:r>
              <a:rPr lang="de-DE" sz="2400" b="1" i="1" dirty="0" smtClean="0"/>
              <a:t> NDACC </a:t>
            </a:r>
            <a:r>
              <a:rPr lang="de-DE" sz="2400" b="1" i="1" dirty="0" err="1" smtClean="0"/>
              <a:t>compliant</a:t>
            </a:r>
            <a:endParaRPr lang="de-DE" sz="2400" b="1" i="1" dirty="0" smtClean="0"/>
          </a:p>
          <a:p>
            <a:pPr algn="ctr"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de-DE" sz="2400" b="1" i="1" dirty="0" err="1" smtClean="0">
                <a:solidFill>
                  <a:srgbClr val="006600"/>
                </a:solidFill>
              </a:rPr>
              <a:t>measured</a:t>
            </a:r>
            <a:r>
              <a:rPr lang="de-DE" sz="2400" b="1" i="1" dirty="0" smtClean="0">
                <a:solidFill>
                  <a:srgbClr val="006600"/>
                </a:solidFill>
              </a:rPr>
              <a:t> &amp; </a:t>
            </a:r>
            <a:r>
              <a:rPr lang="de-DE" sz="2400" b="1" i="1" dirty="0" err="1" smtClean="0">
                <a:solidFill>
                  <a:srgbClr val="006600"/>
                </a:solidFill>
              </a:rPr>
              <a:t>submitted</a:t>
            </a:r>
            <a:r>
              <a:rPr lang="de-DE" sz="2400" b="1" i="1" dirty="0" smtClean="0">
                <a:solidFill>
                  <a:srgbClr val="006600"/>
                </a:solidFill>
              </a:rPr>
              <a:t> </a:t>
            </a:r>
            <a:r>
              <a:rPr lang="de-DE" sz="2400" b="1" i="1" dirty="0" err="1" smtClean="0">
                <a:solidFill>
                  <a:srgbClr val="006600"/>
                </a:solidFill>
              </a:rPr>
              <a:t>data</a:t>
            </a:r>
            <a:r>
              <a:rPr lang="de-DE" sz="2400" b="1" i="1" dirty="0" smtClean="0">
                <a:solidFill>
                  <a:srgbClr val="006600"/>
                </a:solidFill>
              </a:rPr>
              <a:t> </a:t>
            </a:r>
            <a:r>
              <a:rPr lang="de-DE" sz="2400" b="1" i="1" dirty="0" err="1" smtClean="0">
                <a:solidFill>
                  <a:srgbClr val="006600"/>
                </a:solidFill>
              </a:rPr>
              <a:t>since</a:t>
            </a:r>
            <a:r>
              <a:rPr lang="de-DE" sz="2400" b="1" i="1" dirty="0" smtClean="0">
                <a:solidFill>
                  <a:srgbClr val="006600"/>
                </a:solidFill>
              </a:rPr>
              <a:t> 09/2017</a:t>
            </a:r>
            <a:endParaRPr lang="en-US" sz="2400" b="1" i="1" dirty="0">
              <a:solidFill>
                <a:srgbClr val="0066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38200"/>
            <a:ext cx="8839199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803368" y="257760"/>
            <a:ext cx="351731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rgbClr val="000000"/>
                </a:solidFill>
                <a:latin typeface="Verdana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Verdana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 algn="ctr" eaLnBrk="1" hangingPunct="1"/>
            <a:r>
              <a:rPr lang="de-DE" altLang="en-US" b="1" dirty="0" err="1" smtClean="0"/>
              <a:t>Stratospheric</a:t>
            </a:r>
            <a:r>
              <a:rPr lang="de-DE" altLang="en-US" b="1" dirty="0" smtClean="0"/>
              <a:t> Aerosol @ OHP</a:t>
            </a:r>
            <a:endParaRPr lang="en-US" altLang="en-US" b="1" dirty="0"/>
          </a:p>
        </p:txBody>
      </p:sp>
      <p:sp>
        <p:nvSpPr>
          <p:cNvPr id="5" name="Rectangle 1"/>
          <p:cNvSpPr/>
          <p:nvPr/>
        </p:nvSpPr>
        <p:spPr>
          <a:xfrm>
            <a:off x="1246592" y="138463"/>
            <a:ext cx="1404552" cy="58477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s-MX" b="1" i="1" dirty="0" smtClean="0"/>
              <a:t>From</a:t>
            </a:r>
            <a:r>
              <a:rPr lang="es-MX" b="1" i="1" dirty="0"/>
              <a:t/>
            </a:r>
            <a:br>
              <a:rPr lang="es-MX" b="1" i="1" dirty="0"/>
            </a:br>
            <a:r>
              <a:rPr lang="es-MX" b="1" i="1" dirty="0" smtClean="0"/>
              <a:t>S. Khaykin</a:t>
            </a:r>
            <a:endParaRPr lang="en-US" b="1" i="1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6320678" y="1320920"/>
            <a:ext cx="2190750" cy="2565280"/>
            <a:chOff x="6320678" y="1320920"/>
            <a:chExt cx="2190750" cy="2565280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0678" y="1320920"/>
              <a:ext cx="2190750" cy="2108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Straight Arrow Connector 2"/>
            <p:cNvCxnSpPr>
              <a:cxnSpLocks noChangeShapeType="1"/>
            </p:cNvCxnSpPr>
            <p:nvPr/>
          </p:nvCxnSpPr>
          <p:spPr bwMode="auto">
            <a:xfrm>
              <a:off x="7682753" y="2133600"/>
              <a:ext cx="699247" cy="1752600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5531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17" y="914401"/>
            <a:ext cx="8119183" cy="5155558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20948" y="257760"/>
            <a:ext cx="26821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rgbClr val="000000"/>
                </a:solidFill>
                <a:latin typeface="Verdana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Verdana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 algn="ctr" eaLnBrk="1" hangingPunct="1"/>
            <a:r>
              <a:rPr lang="de-DE" altLang="en-US" b="1" dirty="0" err="1" smtClean="0"/>
              <a:t>Stratospheric</a:t>
            </a:r>
            <a:r>
              <a:rPr lang="de-DE" altLang="en-US" b="1" dirty="0" smtClean="0"/>
              <a:t> Aerosol</a:t>
            </a:r>
            <a:endParaRPr lang="en-US" altLang="en-US" b="1" dirty="0"/>
          </a:p>
        </p:txBody>
      </p:sp>
      <p:sp>
        <p:nvSpPr>
          <p:cNvPr id="5" name="Rectangle 1"/>
          <p:cNvSpPr/>
          <p:nvPr/>
        </p:nvSpPr>
        <p:spPr>
          <a:xfrm>
            <a:off x="1326742" y="138463"/>
            <a:ext cx="1244251" cy="58477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s-MX" b="1" i="1" dirty="0" smtClean="0"/>
              <a:t>From</a:t>
            </a:r>
            <a:r>
              <a:rPr lang="es-MX" b="1" i="1" dirty="0"/>
              <a:t/>
            </a:r>
            <a:br>
              <a:rPr lang="es-MX" b="1" i="1" dirty="0"/>
            </a:br>
            <a:r>
              <a:rPr lang="es-MX" b="1" i="1" dirty="0" smtClean="0"/>
              <a:t>J. Barnes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85033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934013" y="257760"/>
            <a:ext cx="32560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rgbClr val="000000"/>
                </a:solidFill>
                <a:latin typeface="Verdana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Verdana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 algn="ctr" eaLnBrk="1" hangingPunct="1"/>
            <a:r>
              <a:rPr lang="de-DE" altLang="en-US" b="1" dirty="0" smtClean="0"/>
              <a:t>Polar </a:t>
            </a:r>
            <a:r>
              <a:rPr lang="de-DE" altLang="en-US" b="1" dirty="0" err="1" smtClean="0"/>
              <a:t>Stratospheric</a:t>
            </a:r>
            <a:r>
              <a:rPr lang="de-DE" altLang="en-US" b="1" dirty="0" smtClean="0"/>
              <a:t> Clouds</a:t>
            </a:r>
            <a:endParaRPr lang="en-US" altLang="en-US" b="1" dirty="0"/>
          </a:p>
        </p:txBody>
      </p:sp>
      <p:sp>
        <p:nvSpPr>
          <p:cNvPr id="5" name="Rectangle 1"/>
          <p:cNvSpPr/>
          <p:nvPr/>
        </p:nvSpPr>
        <p:spPr>
          <a:xfrm>
            <a:off x="1377237" y="138463"/>
            <a:ext cx="1143263" cy="58477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s-MX" b="1" i="1" dirty="0" smtClean="0"/>
              <a:t>From</a:t>
            </a:r>
            <a:r>
              <a:rPr lang="es-MX" b="1" i="1" dirty="0"/>
              <a:t/>
            </a:r>
            <a:br>
              <a:rPr lang="es-MX" b="1" i="1" dirty="0"/>
            </a:br>
            <a:r>
              <a:rPr lang="es-MX" b="1" i="1" dirty="0" smtClean="0"/>
              <a:t>M. Snels</a:t>
            </a:r>
            <a:endParaRPr lang="en-US" b="1" i="1" dirty="0"/>
          </a:p>
        </p:txBody>
      </p:sp>
      <p:pic>
        <p:nvPicPr>
          <p:cNvPr id="7" name="Segnaposto contenut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" y="1447800"/>
            <a:ext cx="5045162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sellaDiTesto 4"/>
          <p:cNvSpPr txBox="1">
            <a:spLocks noChangeArrowheads="1"/>
          </p:cNvSpPr>
          <p:nvPr/>
        </p:nvSpPr>
        <p:spPr bwMode="auto">
          <a:xfrm>
            <a:off x="541459" y="5525869"/>
            <a:ext cx="43353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800" dirty="0" smtClean="0">
                <a:solidFill>
                  <a:srgbClr val="0000CC"/>
                </a:solidFill>
                <a:latin typeface="Comic Sans MS" pitchFamily="66" charset="0"/>
                <a:ea typeface="+mn-ea"/>
                <a:cs typeface="+mn-cs"/>
              </a:rPr>
              <a:t>Blue = </a:t>
            </a:r>
            <a:r>
              <a:rPr lang="it-IT" altLang="it-IT" sz="1800" dirty="0" err="1" smtClean="0">
                <a:solidFill>
                  <a:srgbClr val="0000CC"/>
                </a:solidFill>
                <a:latin typeface="Comic Sans MS" pitchFamily="66" charset="0"/>
                <a:ea typeface="+mn-ea"/>
                <a:cs typeface="+mn-cs"/>
              </a:rPr>
              <a:t>ice</a:t>
            </a:r>
            <a:r>
              <a:rPr lang="it-IT" altLang="it-IT" sz="1800" dirty="0" smtClean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rPr>
              <a:t>, </a:t>
            </a:r>
            <a:r>
              <a:rPr lang="it-IT" altLang="it-IT" sz="1800" dirty="0" smtClean="0">
                <a:solidFill>
                  <a:srgbClr val="00FF00"/>
                </a:solidFill>
                <a:latin typeface="Comic Sans MS" pitchFamily="66" charset="0"/>
                <a:ea typeface="+mn-ea"/>
                <a:cs typeface="+mn-cs"/>
              </a:rPr>
              <a:t>Green = NAT </a:t>
            </a:r>
            <a:r>
              <a:rPr lang="it-IT" altLang="it-IT" sz="1800" dirty="0" err="1" smtClean="0">
                <a:solidFill>
                  <a:srgbClr val="00FF00"/>
                </a:solidFill>
                <a:latin typeface="Comic Sans MS" pitchFamily="66" charset="0"/>
                <a:ea typeface="+mn-ea"/>
                <a:cs typeface="+mn-cs"/>
              </a:rPr>
              <a:t>mixtures</a:t>
            </a:r>
            <a:endParaRPr lang="it-IT" altLang="it-IT" sz="1800" dirty="0" smtClean="0">
              <a:solidFill>
                <a:srgbClr val="00FF00"/>
              </a:solidFill>
              <a:latin typeface="Comic Sans MS" pitchFamily="66" charset="0"/>
              <a:ea typeface="+mn-ea"/>
              <a:cs typeface="+mn-cs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800" dirty="0" err="1" smtClean="0">
                <a:solidFill>
                  <a:srgbClr val="FF0000"/>
                </a:solidFill>
                <a:latin typeface="Comic Sans MS" pitchFamily="66" charset="0"/>
                <a:ea typeface="+mn-ea"/>
                <a:cs typeface="+mn-cs"/>
              </a:rPr>
              <a:t>Red</a:t>
            </a:r>
            <a:r>
              <a:rPr lang="it-IT" altLang="it-IT" sz="1800" dirty="0" smtClean="0">
                <a:solidFill>
                  <a:srgbClr val="FF0000"/>
                </a:solidFill>
                <a:latin typeface="Comic Sans MS" pitchFamily="66" charset="0"/>
                <a:ea typeface="+mn-ea"/>
                <a:cs typeface="+mn-cs"/>
              </a:rPr>
              <a:t> = </a:t>
            </a:r>
            <a:r>
              <a:rPr lang="it-IT" altLang="it-IT" sz="1800" dirty="0" err="1" smtClean="0">
                <a:solidFill>
                  <a:srgbClr val="FF0000"/>
                </a:solidFill>
                <a:latin typeface="Comic Sans MS" pitchFamily="66" charset="0"/>
                <a:ea typeface="+mn-ea"/>
                <a:cs typeface="+mn-cs"/>
              </a:rPr>
              <a:t>enhanced</a:t>
            </a:r>
            <a:r>
              <a:rPr lang="it-IT" altLang="it-IT" sz="1800" dirty="0" smtClean="0">
                <a:solidFill>
                  <a:srgbClr val="FF0000"/>
                </a:solidFill>
                <a:latin typeface="Comic Sans MS" pitchFamily="66" charset="0"/>
                <a:ea typeface="+mn-ea"/>
                <a:cs typeface="+mn-cs"/>
              </a:rPr>
              <a:t> </a:t>
            </a:r>
            <a:r>
              <a:rPr lang="it-IT" altLang="it-IT" sz="1800" dirty="0" err="1" smtClean="0">
                <a:solidFill>
                  <a:srgbClr val="FF0000"/>
                </a:solidFill>
                <a:latin typeface="Comic Sans MS" pitchFamily="66" charset="0"/>
                <a:ea typeface="+mn-ea"/>
                <a:cs typeface="+mn-cs"/>
              </a:rPr>
              <a:t>Nat</a:t>
            </a:r>
            <a:r>
              <a:rPr lang="it-IT" altLang="it-IT" sz="1800" dirty="0" smtClean="0">
                <a:solidFill>
                  <a:srgbClr val="FF0000"/>
                </a:solidFill>
                <a:latin typeface="Comic Sans MS" pitchFamily="66" charset="0"/>
                <a:ea typeface="+mn-ea"/>
                <a:cs typeface="+mn-cs"/>
              </a:rPr>
              <a:t> mix</a:t>
            </a:r>
            <a:r>
              <a:rPr lang="it-IT" altLang="it-IT" sz="1800" dirty="0" smtClean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rPr>
              <a:t>, </a:t>
            </a:r>
            <a:r>
              <a:rPr lang="it-IT" altLang="it-IT" sz="1800" dirty="0" smtClean="0">
                <a:solidFill>
                  <a:srgbClr val="FF6600"/>
                </a:solidFill>
                <a:latin typeface="Comic Sans MS" pitchFamily="66" charset="0"/>
                <a:ea typeface="+mn-ea"/>
                <a:cs typeface="+mn-cs"/>
              </a:rPr>
              <a:t>Orange= STS</a:t>
            </a:r>
          </a:p>
        </p:txBody>
      </p:sp>
      <p:graphicFrame>
        <p:nvGraphicFramePr>
          <p:cNvPr id="9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230393"/>
              </p:ext>
            </p:extLst>
          </p:nvPr>
        </p:nvGraphicFramePr>
        <p:xfrm>
          <a:off x="5474788" y="3103324"/>
          <a:ext cx="3219700" cy="2422545"/>
        </p:xfrm>
        <a:graphic>
          <a:graphicData uri="http://schemas.openxmlformats.org/drawingml/2006/table">
            <a:tbl>
              <a:tblPr firstRow="1" bandRow="1"/>
              <a:tblGrid>
                <a:gridCol w="1073233">
                  <a:extLst>
                    <a:ext uri="{9D8B030D-6E8A-4147-A177-3AD203B41FA5}">
                      <a16:colId xmlns:a16="http://schemas.microsoft.com/office/drawing/2014/main" xmlns="" val="2234358759"/>
                    </a:ext>
                  </a:extLst>
                </a:gridCol>
                <a:gridCol w="834738">
                  <a:extLst>
                    <a:ext uri="{9D8B030D-6E8A-4147-A177-3AD203B41FA5}">
                      <a16:colId xmlns:a16="http://schemas.microsoft.com/office/drawing/2014/main" xmlns="" val="1578505848"/>
                    </a:ext>
                  </a:extLst>
                </a:gridCol>
                <a:gridCol w="1311729">
                  <a:extLst>
                    <a:ext uri="{9D8B030D-6E8A-4147-A177-3AD203B41FA5}">
                      <a16:colId xmlns:a16="http://schemas.microsoft.com/office/drawing/2014/main" xmlns="" val="4091594335"/>
                    </a:ext>
                  </a:extLst>
                </a:gridCol>
              </a:tblGrid>
              <a:tr h="5803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it-IT" sz="1200" dirty="0" smtClean="0"/>
                        <a:t>PSC </a:t>
                      </a:r>
                      <a:r>
                        <a:rPr lang="it-IT" sz="1200" dirty="0" err="1" smtClean="0"/>
                        <a:t>type</a:t>
                      </a:r>
                      <a:r>
                        <a:rPr lang="it-IT" sz="1200" dirty="0" smtClean="0"/>
                        <a:t> </a:t>
                      </a:r>
                      <a:endParaRPr lang="it-IT" sz="1200" dirty="0"/>
                    </a:p>
                  </a:txBody>
                  <a:tcPr marL="91425" marR="91425" marT="45712" marB="4571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it-IT" sz="1200" dirty="0" err="1" smtClean="0"/>
                        <a:t>McMurdo</a:t>
                      </a:r>
                      <a:r>
                        <a:rPr lang="it-IT" sz="1200" baseline="0" dirty="0" smtClean="0"/>
                        <a:t> </a:t>
                      </a:r>
                      <a:r>
                        <a:rPr lang="it-IT" sz="1200" baseline="0" dirty="0" err="1" smtClean="0"/>
                        <a:t>gb</a:t>
                      </a:r>
                      <a:r>
                        <a:rPr lang="it-IT" sz="1200" baseline="0" dirty="0" smtClean="0"/>
                        <a:t> [%]</a:t>
                      </a:r>
                      <a:endParaRPr lang="it-IT" sz="1200" dirty="0"/>
                    </a:p>
                  </a:txBody>
                  <a:tcPr marL="91425" marR="91425" marT="45712" marB="4571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it-IT" sz="1200" dirty="0" err="1" smtClean="0"/>
                        <a:t>McMurdo</a:t>
                      </a:r>
                      <a:r>
                        <a:rPr lang="it-IT" sz="1200" baseline="0" dirty="0" smtClean="0"/>
                        <a:t> CALIOP [%]</a:t>
                      </a:r>
                      <a:endParaRPr lang="it-IT" sz="1200" dirty="0"/>
                    </a:p>
                  </a:txBody>
                  <a:tcPr marL="91425" marR="91425" marT="45712" marB="4571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8185841"/>
                  </a:ext>
                </a:extLst>
              </a:tr>
              <a:tr h="3657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it-IT" sz="1400" dirty="0" smtClean="0"/>
                        <a:t>STS</a:t>
                      </a:r>
                      <a:endParaRPr lang="it-IT" sz="1400" dirty="0"/>
                    </a:p>
                  </a:txBody>
                  <a:tcPr marL="91425" marR="91425" marT="45712" marB="4571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it-IT" sz="1800" dirty="0" smtClean="0"/>
                        <a:t>25.3</a:t>
                      </a:r>
                      <a:endParaRPr lang="it-IT" sz="1800" dirty="0"/>
                    </a:p>
                  </a:txBody>
                  <a:tcPr marL="91425" marR="91425" marT="45712" marB="4571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it-IT" sz="1800" dirty="0" smtClean="0"/>
                        <a:t>24.1</a:t>
                      </a:r>
                      <a:endParaRPr lang="it-IT" sz="1800" dirty="0"/>
                    </a:p>
                  </a:txBody>
                  <a:tcPr marL="91425" marR="91425" marT="45712" marB="4571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98297990"/>
                  </a:ext>
                </a:extLst>
              </a:tr>
              <a:tr h="5553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it-IT" sz="1400" dirty="0" smtClean="0"/>
                        <a:t>NAT </a:t>
                      </a:r>
                      <a:r>
                        <a:rPr lang="it-IT" sz="1400" dirty="0" err="1" smtClean="0"/>
                        <a:t>mixtures</a:t>
                      </a:r>
                      <a:endParaRPr lang="it-IT" sz="1400" dirty="0"/>
                    </a:p>
                  </a:txBody>
                  <a:tcPr marL="91425" marR="91425" marT="45712" marB="4571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it-IT" sz="1800" dirty="0" smtClean="0"/>
                        <a:t>58.4</a:t>
                      </a:r>
                      <a:endParaRPr lang="it-IT" sz="1800" dirty="0"/>
                    </a:p>
                  </a:txBody>
                  <a:tcPr marL="91425" marR="91425" marT="45712" marB="4571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it-IT" sz="1800" dirty="0" smtClean="0"/>
                        <a:t>54.9</a:t>
                      </a:r>
                      <a:endParaRPr lang="it-IT" sz="1800" dirty="0"/>
                    </a:p>
                  </a:txBody>
                  <a:tcPr marL="91425" marR="91425" marT="45712" marB="4571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66582580"/>
                  </a:ext>
                </a:extLst>
              </a:tr>
              <a:tr h="5553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it-IT" sz="1400" dirty="0" err="1" smtClean="0"/>
                        <a:t>Enhanced</a:t>
                      </a:r>
                      <a:r>
                        <a:rPr lang="it-IT" sz="1400" dirty="0" smtClean="0"/>
                        <a:t> NAT Mix</a:t>
                      </a:r>
                      <a:endParaRPr lang="it-IT" sz="1400" dirty="0"/>
                    </a:p>
                  </a:txBody>
                  <a:tcPr marL="91425" marR="91425" marT="45712" marB="4571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it-IT" sz="1800" dirty="0" smtClean="0"/>
                        <a:t>2.9</a:t>
                      </a:r>
                      <a:endParaRPr lang="it-IT" sz="1800" dirty="0"/>
                    </a:p>
                  </a:txBody>
                  <a:tcPr marL="91425" marR="91425" marT="45712" marB="4571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it-IT" sz="1800" dirty="0" smtClean="0"/>
                        <a:t>5.6</a:t>
                      </a:r>
                      <a:endParaRPr lang="it-IT" sz="1800" dirty="0"/>
                    </a:p>
                  </a:txBody>
                  <a:tcPr marL="91425" marR="91425" marT="45712" marB="4571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55123793"/>
                  </a:ext>
                </a:extLst>
              </a:tr>
              <a:tr h="3657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it-IT" sz="1400" dirty="0" err="1" smtClean="0"/>
                        <a:t>Ice</a:t>
                      </a:r>
                      <a:endParaRPr lang="it-IT" sz="1400" dirty="0"/>
                    </a:p>
                  </a:txBody>
                  <a:tcPr marL="91425" marR="91425" marT="45712" marB="4571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it-IT" sz="1800" dirty="0" smtClean="0"/>
                        <a:t>13.4</a:t>
                      </a:r>
                      <a:endParaRPr lang="it-IT" sz="1800" dirty="0"/>
                    </a:p>
                  </a:txBody>
                  <a:tcPr marL="91425" marR="91425" marT="45712" marB="4571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it-IT" sz="1800" dirty="0" smtClean="0"/>
                        <a:t>15.3</a:t>
                      </a:r>
                      <a:endParaRPr lang="it-IT" sz="1800" dirty="0"/>
                    </a:p>
                  </a:txBody>
                  <a:tcPr marL="91425" marR="91425" marT="45712" marB="4571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82686065"/>
                  </a:ext>
                </a:extLst>
              </a:tr>
            </a:tbl>
          </a:graphicData>
        </a:graphic>
      </p:graphicFrame>
      <p:sp>
        <p:nvSpPr>
          <p:cNvPr id="10" name="CasellaDiTesto 7"/>
          <p:cNvSpPr txBox="1">
            <a:spLocks noChangeArrowheads="1"/>
          </p:cNvSpPr>
          <p:nvPr/>
        </p:nvSpPr>
        <p:spPr bwMode="auto">
          <a:xfrm>
            <a:off x="5334000" y="2667000"/>
            <a:ext cx="3492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800" dirty="0" smtClean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rPr>
              <a:t>Relative </a:t>
            </a:r>
            <a:r>
              <a:rPr lang="it-IT" altLang="it-IT" sz="1800" dirty="0" err="1" smtClean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rPr>
              <a:t>abundances</a:t>
            </a:r>
            <a:r>
              <a:rPr lang="it-IT" altLang="it-IT" sz="1800" dirty="0" smtClean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rPr>
              <a:t> PSC </a:t>
            </a:r>
            <a:r>
              <a:rPr lang="it-IT" altLang="it-IT" sz="1800" dirty="0" err="1" smtClean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rPr>
              <a:t>types</a:t>
            </a:r>
            <a:endParaRPr lang="it-IT" altLang="it-IT" sz="1800" dirty="0" smtClean="0">
              <a:solidFill>
                <a:srgbClr val="000000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11" name="CasellaDiTesto 8"/>
          <p:cNvSpPr txBox="1">
            <a:spLocks noChangeArrowheads="1"/>
          </p:cNvSpPr>
          <p:nvPr/>
        </p:nvSpPr>
        <p:spPr bwMode="auto">
          <a:xfrm>
            <a:off x="76200" y="914400"/>
            <a:ext cx="3638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800" dirty="0" smtClean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rPr>
              <a:t>Vertical </a:t>
            </a:r>
            <a:r>
              <a:rPr lang="it-IT" altLang="it-IT" sz="1800" dirty="0" err="1" smtClean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rPr>
              <a:t>distribution</a:t>
            </a:r>
            <a:r>
              <a:rPr lang="it-IT" altLang="it-IT" sz="1800" dirty="0" smtClean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rPr>
              <a:t> 2006-2010</a:t>
            </a:r>
          </a:p>
        </p:txBody>
      </p:sp>
      <p:sp>
        <p:nvSpPr>
          <p:cNvPr id="6" name="Titolo 1"/>
          <p:cNvSpPr txBox="1">
            <a:spLocks/>
          </p:cNvSpPr>
          <p:nvPr/>
        </p:nvSpPr>
        <p:spPr bwMode="auto">
          <a:xfrm>
            <a:off x="3200400" y="803828"/>
            <a:ext cx="5867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it-IT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CALIOP vs </a:t>
            </a:r>
            <a:r>
              <a:rPr kumimoji="0" lang="it-IT" altLang="it-IT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groundbased</a:t>
            </a:r>
            <a:endParaRPr kumimoji="0" lang="it-IT" altLang="it-IT" sz="3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it-IT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McMurdo</a:t>
            </a:r>
            <a:r>
              <a:rPr kumimoji="0" lang="it-IT" altLang="it-IT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(2006-2010)</a:t>
            </a:r>
            <a:endParaRPr kumimoji="0" lang="it-IT" altLang="it-IT" sz="3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7526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ce réservé du pied de page 4"/>
          <p:cNvSpPr>
            <a:spLocks noGrp="1"/>
          </p:cNvSpPr>
          <p:nvPr>
            <p:ph type="ftr" sz="quarter" idx="4294967295"/>
          </p:nvPr>
        </p:nvSpPr>
        <p:spPr bwMode="auto">
          <a:xfrm>
            <a:off x="942975" y="6597650"/>
            <a:ext cx="7272338" cy="26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1200">
                <a:solidFill>
                  <a:srgbClr val="898989"/>
                </a:solidFill>
                <a:latin typeface="Calibri" charset="0"/>
              </a:rPr>
              <a:t>NDACC Lidar Working Group Huntsville May 2018</a:t>
            </a:r>
            <a:endParaRPr lang="fr-FR" altLang="fr-FR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22531" name="Рисунок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74" y="1015609"/>
            <a:ext cx="7402512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Рисунок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192072"/>
            <a:ext cx="3326228" cy="3056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Рисунок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201785"/>
            <a:ext cx="3343275" cy="3065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575079" y="257760"/>
            <a:ext cx="396294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rgbClr val="000000"/>
                </a:solidFill>
                <a:latin typeface="Verdana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Verdana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 algn="ctr" eaLnBrk="1" hangingPunct="1"/>
            <a:r>
              <a:rPr lang="de-DE" altLang="en-US" b="1" dirty="0" smtClean="0"/>
              <a:t>SAGE III / ISS Validation @ OHP</a:t>
            </a:r>
            <a:endParaRPr lang="en-US" altLang="en-US" b="1" dirty="0"/>
          </a:p>
        </p:txBody>
      </p:sp>
      <p:sp>
        <p:nvSpPr>
          <p:cNvPr id="10" name="Rectangle 1"/>
          <p:cNvSpPr/>
          <p:nvPr/>
        </p:nvSpPr>
        <p:spPr>
          <a:xfrm>
            <a:off x="838200" y="138463"/>
            <a:ext cx="2454518" cy="58477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s-MX" b="1" i="1" dirty="0" smtClean="0"/>
              <a:t>From</a:t>
            </a:r>
            <a:r>
              <a:rPr lang="es-MX" b="1" i="1" dirty="0"/>
              <a:t/>
            </a:r>
            <a:br>
              <a:rPr lang="es-MX" b="1" i="1" dirty="0"/>
            </a:br>
            <a:r>
              <a:rPr lang="es-MX" b="1" i="1" dirty="0" smtClean="0"/>
              <a:t>S. Godin-Beekmann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65551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 txBox="1">
            <a:spLocks/>
          </p:cNvSpPr>
          <p:nvPr/>
        </p:nvSpPr>
        <p:spPr>
          <a:xfrm>
            <a:off x="1828800" y="190500"/>
            <a:ext cx="5715000" cy="5715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lang="de-DE" kern="0" dirty="0" smtClean="0">
                <a:solidFill>
                  <a:srgbClr val="000000"/>
                </a:solidFill>
              </a:rPr>
              <a:t>LAVANDE, Jul. 2017, Mar. 2018 @ OHP</a:t>
            </a:r>
            <a:endParaRPr lang="en-US" kern="0" dirty="0">
              <a:solidFill>
                <a:srgbClr val="000000"/>
              </a:solidFill>
            </a:endParaRPr>
          </a:p>
        </p:txBody>
      </p:sp>
      <p:grpSp>
        <p:nvGrpSpPr>
          <p:cNvPr id="5" name="Gruppieren 2"/>
          <p:cNvGrpSpPr/>
          <p:nvPr/>
        </p:nvGrpSpPr>
        <p:grpSpPr>
          <a:xfrm>
            <a:off x="163907" y="2132856"/>
            <a:ext cx="2967933" cy="3960440"/>
            <a:chOff x="395536" y="1196752"/>
            <a:chExt cx="2967933" cy="3960440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196752"/>
              <a:ext cx="2967933" cy="3960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3167" y="3985520"/>
              <a:ext cx="1730302" cy="1171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1124744"/>
            <a:ext cx="8964488" cy="76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33"/>
          <a:stretch/>
        </p:blipFill>
        <p:spPr bwMode="auto">
          <a:xfrm>
            <a:off x="3276600" y="1556792"/>
            <a:ext cx="4287060" cy="5039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60"/>
          <a:stretch/>
        </p:blipFill>
        <p:spPr bwMode="auto">
          <a:xfrm>
            <a:off x="6477000" y="3200400"/>
            <a:ext cx="3744416" cy="142113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54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71306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431662" y="246185"/>
            <a:ext cx="3451586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de-DE" altLang="en-US" sz="1800" b="1" kern="0" dirty="0" smtClean="0">
                <a:solidFill>
                  <a:srgbClr val="0000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NDACC </a:t>
            </a:r>
            <a:r>
              <a:rPr lang="de-DE" altLang="en-US" sz="1800" b="1" kern="0" dirty="0" err="1" smtClean="0">
                <a:solidFill>
                  <a:srgbClr val="0000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ozone</a:t>
            </a:r>
            <a:r>
              <a:rPr lang="de-DE" altLang="en-US" sz="1800" b="1" kern="0" dirty="0" smtClean="0">
                <a:solidFill>
                  <a:srgbClr val="0000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altLang="en-US" sz="1800" b="1" kern="0" dirty="0">
                <a:solidFill>
                  <a:srgbClr val="0000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 series</a:t>
            </a:r>
            <a:endParaRPr lang="en-US" altLang="en-US" sz="1800" b="1" kern="0" dirty="0">
              <a:solidFill>
                <a:srgbClr val="0000CC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02133" y="138463"/>
            <a:ext cx="1893467" cy="58477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s-MX" b="1" i="1" dirty="0" err="1" smtClean="0"/>
              <a:t>From</a:t>
            </a:r>
            <a:r>
              <a:rPr lang="es-MX" b="1" i="1" dirty="0"/>
              <a:t/>
            </a:r>
            <a:br>
              <a:rPr lang="es-MX" b="1" i="1" dirty="0"/>
            </a:br>
            <a:r>
              <a:rPr lang="es-MX" b="1" i="1" dirty="0" smtClean="0"/>
              <a:t>W. Steinbrecht</a:t>
            </a:r>
            <a:endParaRPr lang="en-US" b="1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14400"/>
            <a:ext cx="7565490" cy="519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460733" y="1960898"/>
            <a:ext cx="1372492" cy="369332"/>
          </a:xfrm>
          <a:prstGeom prst="rect">
            <a:avLst/>
          </a:prstGeom>
          <a:solidFill>
            <a:srgbClr val="99FF99"/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800" b="1" dirty="0" smtClean="0"/>
              <a:t>AI PO-11</a:t>
            </a:r>
            <a:endParaRPr lang="en-US" sz="1800" b="1" dirty="0"/>
          </a:p>
        </p:txBody>
      </p:sp>
      <p:sp>
        <p:nvSpPr>
          <p:cNvPr id="6" name="Rectangle 8"/>
          <p:cNvSpPr/>
          <p:nvPr/>
        </p:nvSpPr>
        <p:spPr>
          <a:xfrm>
            <a:off x="5105400" y="2438400"/>
            <a:ext cx="3667992" cy="83099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de-DE" altLang="en-US" sz="2400" b="1" kern="0" dirty="0" smtClean="0">
                <a:solidFill>
                  <a:srgbClr val="0000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Also: SPARC LOTUS</a:t>
            </a:r>
          </a:p>
          <a:p>
            <a:r>
              <a:rPr lang="de-DE" altLang="en-US" sz="2400" b="1" kern="0" dirty="0" smtClean="0">
                <a:solidFill>
                  <a:srgbClr val="0000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Ozone </a:t>
            </a:r>
            <a:r>
              <a:rPr lang="de-DE" altLang="en-US" sz="2400" b="1" kern="0" dirty="0" err="1" smtClean="0">
                <a:solidFill>
                  <a:srgbClr val="0000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trends</a:t>
            </a:r>
            <a:r>
              <a:rPr lang="de-DE" altLang="en-US" sz="2400" b="1" kern="0" dirty="0" smtClean="0">
                <a:solidFill>
                  <a:srgbClr val="0000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altLang="en-US" sz="2400" b="1" kern="0" dirty="0" err="1" smtClean="0">
                <a:solidFill>
                  <a:srgbClr val="0000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report</a:t>
            </a:r>
            <a:endParaRPr lang="en-US" altLang="en-US" sz="2400" b="1" kern="0" dirty="0">
              <a:solidFill>
                <a:srgbClr val="0000CC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0734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1892300" y="122238"/>
            <a:ext cx="436721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rgbClr val="000000"/>
                </a:solidFill>
                <a:latin typeface="Verdana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Verdana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 algn="ctr" eaLnBrk="1" hangingPunct="1"/>
            <a:r>
              <a:rPr lang="en-US" altLang="en-US" b="1"/>
              <a:t>SCOOP Take Home Message:</a:t>
            </a:r>
            <a:br>
              <a:rPr lang="en-US" altLang="en-US" b="1"/>
            </a:br>
            <a:r>
              <a:rPr lang="en-US" altLang="en-US" b="1"/>
              <a:t>It’s just the beginning for TOLNet…</a:t>
            </a:r>
            <a:endParaRPr lang="en-US" altLang="en-US" i="1"/>
          </a:p>
        </p:txBody>
      </p:sp>
      <p:sp>
        <p:nvSpPr>
          <p:cNvPr id="3075" name="Rectangle 16"/>
          <p:cNvSpPr>
            <a:spLocks noChangeArrowheads="1"/>
          </p:cNvSpPr>
          <p:nvPr/>
        </p:nvSpPr>
        <p:spPr bwMode="auto">
          <a:xfrm>
            <a:off x="498475" y="838200"/>
            <a:ext cx="7315200" cy="56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>
              <a:defRPr sz="1600">
                <a:solidFill>
                  <a:srgbClr val="000000"/>
                </a:solidFill>
                <a:latin typeface="Verdana" pitchFamily="34" charset="0"/>
              </a:defRPr>
            </a:lvl1pPr>
            <a:lvl2pPr marL="1028700" indent="-285750">
              <a:defRPr sz="1600">
                <a:solidFill>
                  <a:srgbClr val="000000"/>
                </a:solidFill>
                <a:latin typeface="Verdana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altLang="en-US" sz="1400" b="1">
                <a:solidFill>
                  <a:srgbClr val="0000CC"/>
                </a:solidFill>
              </a:rPr>
              <a:t>1. SCOOP results showed that AMOLITE, LMOL, TMT, TOPAZ and TROPOZ</a:t>
            </a:r>
            <a:br>
              <a:rPr lang="en-US" altLang="en-US" sz="1400" b="1">
                <a:solidFill>
                  <a:srgbClr val="0000CC"/>
                </a:solidFill>
              </a:rPr>
            </a:br>
            <a:r>
              <a:rPr lang="en-US" altLang="en-US" sz="1400" b="1">
                <a:solidFill>
                  <a:srgbClr val="0000CC"/>
                </a:solidFill>
              </a:rPr>
              <a:t>can be considered “validated”</a:t>
            </a:r>
          </a:p>
        </p:txBody>
      </p:sp>
      <p:grpSp>
        <p:nvGrpSpPr>
          <p:cNvPr id="17412" name="Group 2"/>
          <p:cNvGrpSpPr>
            <a:grpSpLocks/>
          </p:cNvGrpSpPr>
          <p:nvPr/>
        </p:nvGrpSpPr>
        <p:grpSpPr bwMode="auto">
          <a:xfrm>
            <a:off x="0" y="2600325"/>
            <a:ext cx="9144000" cy="2809875"/>
            <a:chOff x="0" y="2133600"/>
            <a:chExt cx="9144000" cy="2809220"/>
          </a:xfrm>
        </p:grpSpPr>
        <p:pic>
          <p:nvPicPr>
            <p:cNvPr id="18447" name="Picture 1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33600"/>
              <a:ext cx="9144000" cy="238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8" name="Rectangle 2"/>
            <p:cNvSpPr>
              <a:spLocks noChangeArrowheads="1"/>
            </p:cNvSpPr>
            <p:nvPr/>
          </p:nvSpPr>
          <p:spPr bwMode="auto">
            <a:xfrm>
              <a:off x="609600" y="4419600"/>
              <a:ext cx="8382000" cy="5232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1600">
                  <a:solidFill>
                    <a:srgbClr val="000000"/>
                  </a:solidFill>
                  <a:latin typeface="Verdana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Verdana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Verdana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Verdana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Verdana" pitchFamily="34" charset="0"/>
                </a:defRPr>
              </a:lvl9pPr>
            </a:lstStyle>
            <a:p>
              <a:pPr eaLnBrk="1" hangingPunct="1"/>
              <a:r>
                <a:rPr lang="en-US" altLang="en-US" sz="1200"/>
                <a:t>0              20             40              60              80            100                125                150               175</a:t>
              </a:r>
            </a:p>
            <a:p>
              <a:pPr algn="ctr" eaLnBrk="1" hangingPunct="1"/>
              <a:r>
                <a:rPr lang="en-US" altLang="en-US"/>
                <a:t>O</a:t>
              </a:r>
              <a:r>
                <a:rPr lang="en-US" altLang="en-US" baseline="-25000"/>
                <a:t>3</a:t>
              </a:r>
              <a:r>
                <a:rPr lang="en-US" altLang="en-US"/>
                <a:t> ppbv</a:t>
              </a:r>
            </a:p>
          </p:txBody>
        </p:sp>
        <p:sp>
          <p:nvSpPr>
            <p:cNvPr id="18449" name="Rectangle 11"/>
            <p:cNvSpPr>
              <a:spLocks noChangeArrowheads="1"/>
            </p:cNvSpPr>
            <p:nvPr/>
          </p:nvSpPr>
          <p:spPr bwMode="auto">
            <a:xfrm>
              <a:off x="304800" y="4267200"/>
              <a:ext cx="457200" cy="152400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rgbClr val="000000"/>
                  </a:solidFill>
                  <a:latin typeface="Verdana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Verdana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Verdana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Verdana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Verdana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450" name="Rectangle 12"/>
            <p:cNvSpPr>
              <a:spLocks noChangeArrowheads="1"/>
            </p:cNvSpPr>
            <p:nvPr/>
          </p:nvSpPr>
          <p:spPr bwMode="auto">
            <a:xfrm>
              <a:off x="8763000" y="4267200"/>
              <a:ext cx="381000" cy="152400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rgbClr val="000000"/>
                  </a:solidFill>
                  <a:latin typeface="Verdana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Verdana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Verdana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Verdana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Verdana" pitchFamily="34" charset="0"/>
                </a:defRPr>
              </a:lvl9pPr>
            </a:lstStyle>
            <a:p>
              <a:endParaRPr lang="en-US" altLang="en-US"/>
            </a:p>
          </p:txBody>
        </p:sp>
      </p:grpSp>
      <p:cxnSp>
        <p:nvCxnSpPr>
          <p:cNvPr id="17417" name="Straight Arrow Connector 7"/>
          <p:cNvCxnSpPr>
            <a:cxnSpLocks noChangeShapeType="1"/>
          </p:cNvCxnSpPr>
          <p:nvPr/>
        </p:nvCxnSpPr>
        <p:spPr bwMode="auto">
          <a:xfrm>
            <a:off x="381000" y="4645025"/>
            <a:ext cx="2057400" cy="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18" name="Rectangle 16"/>
          <p:cNvSpPr>
            <a:spLocks noChangeArrowheads="1"/>
          </p:cNvSpPr>
          <p:nvPr/>
        </p:nvSpPr>
        <p:spPr bwMode="auto">
          <a:xfrm>
            <a:off x="1066800" y="5403850"/>
            <a:ext cx="69373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>
              <a:defRPr sz="1600">
                <a:solidFill>
                  <a:srgbClr val="000000"/>
                </a:solidFill>
                <a:latin typeface="Verdana" pitchFamily="34" charset="0"/>
              </a:defRPr>
            </a:lvl1pPr>
            <a:lvl2pPr marL="1028700" indent="-285750">
              <a:defRPr sz="1600">
                <a:solidFill>
                  <a:srgbClr val="000000"/>
                </a:solidFill>
                <a:latin typeface="Verdana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altLang="en-US" sz="1400" b="1">
                <a:solidFill>
                  <a:srgbClr val="FF0000"/>
                </a:solidFill>
              </a:rPr>
              <a:t>SCOOP</a:t>
            </a:r>
          </a:p>
        </p:txBody>
      </p:sp>
      <p:sp>
        <p:nvSpPr>
          <p:cNvPr id="17414" name="Oval 20"/>
          <p:cNvSpPr>
            <a:spLocks noChangeArrowheads="1"/>
          </p:cNvSpPr>
          <p:nvPr/>
        </p:nvSpPr>
        <p:spPr bwMode="auto">
          <a:xfrm>
            <a:off x="2362200" y="4111625"/>
            <a:ext cx="609600" cy="4572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Verdana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Verdana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15" name="Rectangle 16"/>
          <p:cNvSpPr>
            <a:spLocks noChangeArrowheads="1"/>
          </p:cNvSpPr>
          <p:nvPr/>
        </p:nvSpPr>
        <p:spPr bwMode="auto">
          <a:xfrm>
            <a:off x="3476625" y="5395913"/>
            <a:ext cx="4259263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>
              <a:defRPr sz="1600">
                <a:solidFill>
                  <a:srgbClr val="000000"/>
                </a:solidFill>
                <a:latin typeface="Verdana" pitchFamily="34" charset="0"/>
              </a:defRPr>
            </a:lvl1pPr>
            <a:lvl2pPr marL="1028700" indent="-285750">
              <a:defRPr sz="1600">
                <a:solidFill>
                  <a:srgbClr val="000000"/>
                </a:solidFill>
                <a:latin typeface="Verdana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altLang="en-US" sz="1400" b="1">
                <a:solidFill>
                  <a:srgbClr val="FF0000"/>
                </a:solidFill>
              </a:rPr>
              <a:t>Is that the signature of the Blue Cut Fire? </a:t>
            </a:r>
          </a:p>
        </p:txBody>
      </p:sp>
      <p:cxnSp>
        <p:nvCxnSpPr>
          <p:cNvPr id="17416" name="Straight Arrow Connector 25"/>
          <p:cNvCxnSpPr>
            <a:cxnSpLocks noChangeShapeType="1"/>
          </p:cNvCxnSpPr>
          <p:nvPr/>
        </p:nvCxnSpPr>
        <p:spPr bwMode="auto">
          <a:xfrm>
            <a:off x="2865438" y="4492625"/>
            <a:ext cx="504825" cy="99695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498475" y="1447800"/>
            <a:ext cx="7265988" cy="56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>
              <a:defRPr sz="1600">
                <a:solidFill>
                  <a:srgbClr val="000000"/>
                </a:solidFill>
                <a:latin typeface="Verdana" pitchFamily="34" charset="0"/>
              </a:defRPr>
            </a:lvl1pPr>
            <a:lvl2pPr marL="1028700" indent="-285750">
              <a:defRPr sz="1600">
                <a:solidFill>
                  <a:srgbClr val="000000"/>
                </a:solidFill>
                <a:latin typeface="Verdana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altLang="en-US" sz="1400" b="1">
                <a:solidFill>
                  <a:srgbClr val="0000CC"/>
                </a:solidFill>
              </a:rPr>
              <a:t>2. Any instrumental change or data processing change should, in theory,</a:t>
            </a:r>
            <a:br>
              <a:rPr lang="en-US" altLang="en-US" sz="1400" b="1">
                <a:solidFill>
                  <a:srgbClr val="0000CC"/>
                </a:solidFill>
              </a:rPr>
            </a:br>
            <a:r>
              <a:rPr lang="en-US" altLang="en-US" sz="1400" b="1">
                <a:solidFill>
                  <a:srgbClr val="0000CC"/>
                </a:solidFill>
              </a:rPr>
              <a:t>be followed by re-validation</a:t>
            </a: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981075" y="6092825"/>
            <a:ext cx="717232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>
              <a:defRPr sz="1600">
                <a:solidFill>
                  <a:srgbClr val="000000"/>
                </a:solidFill>
                <a:latin typeface="Verdana" pitchFamily="34" charset="0"/>
              </a:defRPr>
            </a:lvl1pPr>
            <a:lvl2pPr marL="1028700" indent="-285750">
              <a:defRPr sz="1600">
                <a:solidFill>
                  <a:srgbClr val="000000"/>
                </a:solidFill>
                <a:latin typeface="Verdana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altLang="en-US" sz="1400" b="1">
                <a:solidFill>
                  <a:srgbClr val="0000CC"/>
                </a:solidFill>
              </a:rPr>
              <a:t>3. Automated systems like AMOLITE would surely add value to TOLNet 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441700" y="5635625"/>
            <a:ext cx="50165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>
              <a:defRPr sz="1600">
                <a:solidFill>
                  <a:srgbClr val="000000"/>
                </a:solidFill>
                <a:latin typeface="Verdana" pitchFamily="34" charset="0"/>
              </a:defRPr>
            </a:lvl1pPr>
            <a:lvl2pPr marL="1028700" indent="-285750">
              <a:defRPr sz="1600">
                <a:solidFill>
                  <a:srgbClr val="000000"/>
                </a:solidFill>
                <a:latin typeface="Verdana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altLang="en-US" sz="1400" b="1">
                <a:solidFill>
                  <a:srgbClr val="FF0000"/>
                </a:solidFill>
              </a:rPr>
              <a:t>Any volunteer to start a new, post-SCOOP study? </a:t>
            </a: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2286000" y="2282825"/>
            <a:ext cx="472122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>
              <a:defRPr sz="1600">
                <a:solidFill>
                  <a:srgbClr val="000000"/>
                </a:solidFill>
                <a:latin typeface="Verdana" pitchFamily="34" charset="0"/>
              </a:defRPr>
            </a:lvl1pPr>
            <a:lvl2pPr marL="1028700" indent="-285750">
              <a:defRPr sz="1600">
                <a:solidFill>
                  <a:srgbClr val="000000"/>
                </a:solidFill>
                <a:latin typeface="Verdana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altLang="en-US" sz="1400" b="1"/>
              <a:t>31-day continuous measurements by AMOLITE</a:t>
            </a:r>
          </a:p>
        </p:txBody>
      </p:sp>
      <p:cxnSp>
        <p:nvCxnSpPr>
          <p:cNvPr id="19" name="Straight Arrow Connector 25"/>
          <p:cNvCxnSpPr>
            <a:cxnSpLocks noChangeShapeType="1"/>
            <a:endCxn id="17418" idx="0"/>
          </p:cNvCxnSpPr>
          <p:nvPr/>
        </p:nvCxnSpPr>
        <p:spPr bwMode="auto">
          <a:xfrm>
            <a:off x="1323975" y="4645025"/>
            <a:ext cx="90488" cy="75882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485534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575696" y="257760"/>
            <a:ext cx="39677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rgbClr val="000000"/>
                </a:solidFill>
                <a:latin typeface="Verdana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Verdana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 algn="ctr" eaLnBrk="1" hangingPunct="1"/>
            <a:r>
              <a:rPr lang="de-DE" altLang="en-US" b="1" dirty="0" err="1" smtClean="0"/>
              <a:t>Tropospheric</a:t>
            </a:r>
            <a:r>
              <a:rPr lang="de-DE" altLang="en-US" b="1" dirty="0" smtClean="0"/>
              <a:t> </a:t>
            </a:r>
            <a:r>
              <a:rPr lang="de-DE" altLang="en-US" b="1" dirty="0" err="1" smtClean="0"/>
              <a:t>ozone</a:t>
            </a:r>
            <a:r>
              <a:rPr lang="de-DE" altLang="en-US" b="1" dirty="0" smtClean="0"/>
              <a:t> in Huntsville</a:t>
            </a:r>
            <a:endParaRPr lang="en-US" altLang="en-US" b="1" dirty="0"/>
          </a:p>
        </p:txBody>
      </p:sp>
      <p:sp>
        <p:nvSpPr>
          <p:cNvPr id="7" name="Rectangle 1"/>
          <p:cNvSpPr/>
          <p:nvPr/>
        </p:nvSpPr>
        <p:spPr>
          <a:xfrm>
            <a:off x="990600" y="138463"/>
            <a:ext cx="1207382" cy="58477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s-MX" b="1" i="1" dirty="0" smtClean="0"/>
              <a:t>From</a:t>
            </a:r>
            <a:r>
              <a:rPr lang="es-MX" b="1" i="1" dirty="0"/>
              <a:t/>
            </a:r>
            <a:br>
              <a:rPr lang="es-MX" b="1" i="1" dirty="0"/>
            </a:br>
            <a:r>
              <a:rPr lang="es-MX" b="1" i="1" dirty="0" smtClean="0"/>
              <a:t>S. Kuang</a:t>
            </a:r>
            <a:endParaRPr lang="en-US" b="1" i="1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0"/>
          <a:stretch/>
        </p:blipFill>
        <p:spPr bwMode="auto">
          <a:xfrm>
            <a:off x="1981200" y="1828800"/>
            <a:ext cx="7086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3296"/>
          <a:stretch/>
        </p:blipFill>
        <p:spPr bwMode="auto">
          <a:xfrm rot="16200000">
            <a:off x="-378987" y="2972956"/>
            <a:ext cx="2968631" cy="2058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3592681" y="5867400"/>
            <a:ext cx="19639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rgbClr val="000000"/>
                </a:solidFill>
                <a:latin typeface="Verdana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Verdana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 algn="ctr" eaLnBrk="1" hangingPunct="1"/>
            <a:r>
              <a:rPr lang="de-DE" altLang="en-US" b="1" dirty="0" smtClean="0"/>
              <a:t>UTC = </a:t>
            </a:r>
            <a:r>
              <a:rPr lang="de-DE" altLang="en-US" b="1" dirty="0" err="1" smtClean="0"/>
              <a:t>local</a:t>
            </a:r>
            <a:r>
              <a:rPr lang="de-DE" altLang="en-US" b="1" dirty="0" smtClean="0"/>
              <a:t> + 6</a:t>
            </a:r>
            <a:endParaRPr lang="en-US" altLang="en-US" b="1" dirty="0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2514600" y="875437"/>
            <a:ext cx="452559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rgbClr val="000000"/>
                </a:solidFill>
                <a:latin typeface="Verdana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Verdana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itchFamily="34" charset="0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altLang="en-US" sz="1800" b="1" dirty="0" smtClean="0"/>
              <a:t>high </a:t>
            </a:r>
            <a:r>
              <a:rPr lang="de-DE" altLang="en-US" sz="1800" b="1" dirty="0" err="1" smtClean="0"/>
              <a:t>ozone</a:t>
            </a:r>
            <a:r>
              <a:rPr lang="de-DE" altLang="en-US" sz="1800" b="1" dirty="0" smtClean="0"/>
              <a:t> </a:t>
            </a:r>
            <a:r>
              <a:rPr lang="de-DE" altLang="en-US" sz="1800" b="1" dirty="0" err="1" smtClean="0"/>
              <a:t>above</a:t>
            </a:r>
            <a:r>
              <a:rPr lang="de-DE" altLang="en-US" sz="1800" b="1" dirty="0" smtClean="0"/>
              <a:t> </a:t>
            </a:r>
            <a:r>
              <a:rPr lang="de-DE" altLang="en-US" sz="1800" b="1" dirty="0" err="1" smtClean="0"/>
              <a:t>highway</a:t>
            </a:r>
            <a:endParaRPr lang="de-DE" altLang="en-US" sz="1800" b="1" dirty="0" smtClean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altLang="en-US" sz="1800" b="1" dirty="0" err="1"/>
              <a:t>l</a:t>
            </a:r>
            <a:r>
              <a:rPr lang="de-DE" altLang="en-US" sz="1800" b="1" dirty="0" err="1" smtClean="0"/>
              <a:t>ess</a:t>
            </a:r>
            <a:r>
              <a:rPr lang="de-DE" altLang="en-US" sz="1800" b="1" dirty="0" smtClean="0"/>
              <a:t> </a:t>
            </a:r>
            <a:r>
              <a:rPr lang="de-DE" altLang="en-US" sz="1800" b="1" dirty="0" err="1" smtClean="0"/>
              <a:t>ozone</a:t>
            </a:r>
            <a:r>
              <a:rPr lang="de-DE" altLang="en-US" sz="1800" b="1" dirty="0" smtClean="0"/>
              <a:t> </a:t>
            </a:r>
            <a:r>
              <a:rPr lang="de-DE" altLang="en-US" sz="1800" b="1" dirty="0" err="1" smtClean="0"/>
              <a:t>during</a:t>
            </a:r>
            <a:r>
              <a:rPr lang="de-DE" altLang="en-US" sz="1800" b="1" dirty="0" smtClean="0"/>
              <a:t> solar </a:t>
            </a:r>
            <a:r>
              <a:rPr lang="de-DE" altLang="en-US" sz="1800" b="1" dirty="0" err="1" smtClean="0"/>
              <a:t>eclipse</a:t>
            </a:r>
            <a:endParaRPr lang="de-DE" altLang="en-US" sz="1800" b="1" dirty="0" smtClean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altLang="en-US" sz="1800" b="1" dirty="0" err="1" smtClean="0"/>
              <a:t>ozone</a:t>
            </a:r>
            <a:r>
              <a:rPr lang="de-DE" altLang="en-US" sz="1800" b="1" dirty="0" smtClean="0"/>
              <a:t> </a:t>
            </a:r>
            <a:r>
              <a:rPr lang="de-DE" altLang="en-US" sz="1800" b="1" dirty="0" err="1" smtClean="0"/>
              <a:t>titrated</a:t>
            </a:r>
            <a:r>
              <a:rPr lang="de-DE" altLang="en-US" sz="1800" b="1" dirty="0" smtClean="0"/>
              <a:t> </a:t>
            </a:r>
            <a:r>
              <a:rPr lang="de-DE" altLang="en-US" sz="1800" b="1" dirty="0" err="1" smtClean="0"/>
              <a:t>away</a:t>
            </a:r>
            <a:r>
              <a:rPr lang="de-DE" altLang="en-US" sz="1800" b="1" dirty="0" smtClean="0"/>
              <a:t> at </a:t>
            </a:r>
            <a:r>
              <a:rPr lang="de-DE" altLang="en-US" sz="1800" b="1" dirty="0" err="1" smtClean="0"/>
              <a:t>night</a:t>
            </a:r>
            <a:endParaRPr lang="en-US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29695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base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013" y="0"/>
            <a:ext cx="95631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Text Box 8"/>
          <p:cNvSpPr txBox="1">
            <a:spLocks noChangeArrowheads="1"/>
          </p:cNvSpPr>
          <p:nvPr/>
        </p:nvSpPr>
        <p:spPr bwMode="auto">
          <a:xfrm>
            <a:off x="1302927" y="1711504"/>
            <a:ext cx="6521336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alpha val="65097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4800" dirty="0" smtClean="0">
                <a:latin typeface="Verdana" pitchFamily="34" charset="0"/>
              </a:rPr>
              <a:t>Thule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4000" dirty="0" smtClean="0">
                <a:latin typeface="Verdana" pitchFamily="34" charset="0"/>
              </a:rPr>
              <a:t>can </a:t>
            </a:r>
            <a:r>
              <a:rPr lang="it-IT" altLang="it-IT" sz="4000" dirty="0" err="1" smtClean="0">
                <a:latin typeface="Verdana" pitchFamily="34" charset="0"/>
              </a:rPr>
              <a:t>we</a:t>
            </a:r>
            <a:r>
              <a:rPr lang="it-IT" altLang="it-IT" sz="4000" dirty="0" smtClean="0">
                <a:latin typeface="Verdana" pitchFamily="34" charset="0"/>
              </a:rPr>
              <a:t> </a:t>
            </a:r>
            <a:r>
              <a:rPr lang="it-IT" altLang="it-IT" sz="4000" dirty="0" err="1" smtClean="0">
                <a:latin typeface="Verdana" pitchFamily="34" charset="0"/>
              </a:rPr>
              <a:t>see</a:t>
            </a:r>
            <a:r>
              <a:rPr lang="it-IT" altLang="it-IT" sz="4000" dirty="0" smtClean="0">
                <a:latin typeface="Verdana" pitchFamily="34" charset="0"/>
              </a:rPr>
              <a:t> </a:t>
            </a:r>
            <a:r>
              <a:rPr lang="it-IT" altLang="it-IT" sz="4000" dirty="0" err="1" smtClean="0">
                <a:latin typeface="Verdana" pitchFamily="34" charset="0"/>
              </a:rPr>
              <a:t>clearer</a:t>
            </a:r>
            <a:r>
              <a:rPr lang="it-IT" altLang="it-IT" sz="4000" dirty="0" smtClean="0">
                <a:latin typeface="Verdana" pitchFamily="34" charset="0"/>
              </a:rPr>
              <a:t> </a:t>
            </a:r>
            <a:r>
              <a:rPr lang="it-IT" altLang="it-IT" sz="4000" dirty="0" err="1" smtClean="0">
                <a:latin typeface="Verdana" pitchFamily="34" charset="0"/>
              </a:rPr>
              <a:t>now</a:t>
            </a:r>
            <a:r>
              <a:rPr lang="it-IT" altLang="it-IT" sz="4000" dirty="0" smtClean="0">
                <a:latin typeface="Verdana" pitchFamily="34" charset="0"/>
              </a:rPr>
              <a:t>?</a:t>
            </a:r>
            <a:endParaRPr lang="en-US" altLang="it-IT" sz="4000" dirty="0">
              <a:latin typeface="Verdana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81999" y="6535579"/>
            <a:ext cx="19303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lang="en-US" sz="1000" b="1" i="1" dirty="0">
                <a:cs typeface="+mn-cs"/>
              </a:rPr>
              <a:t>S</a:t>
            </a:r>
            <a:r>
              <a:rPr lang="en-US" sz="1000" b="1" i="1" dirty="0" smtClean="0">
                <a:cs typeface="+mn-cs"/>
              </a:rPr>
              <a:t>ource: T. </a:t>
            </a:r>
            <a:r>
              <a:rPr lang="en-US" sz="1000" b="1" i="1" dirty="0" err="1" smtClean="0">
                <a:cs typeface="+mn-cs"/>
              </a:rPr>
              <a:t>DiIorio</a:t>
            </a:r>
            <a:r>
              <a:rPr lang="en-US" sz="1000" b="1" i="1" dirty="0" smtClean="0">
                <a:cs typeface="+mn-cs"/>
              </a:rPr>
              <a:t>, ENEA</a:t>
            </a:r>
            <a:endParaRPr lang="en-US" sz="1000" b="1" i="1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083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</a:t>
            </a:r>
            <a:r>
              <a:rPr lang="de-DE" dirty="0" err="1" smtClean="0"/>
              <a:t>here</a:t>
            </a:r>
            <a:r>
              <a:rPr lang="de-DE" dirty="0" smtClean="0"/>
              <a:t> do </a:t>
            </a:r>
            <a:r>
              <a:rPr lang="de-DE" dirty="0" err="1" smtClean="0"/>
              <a:t>we</a:t>
            </a:r>
            <a:r>
              <a:rPr lang="de-DE" dirty="0" smtClean="0"/>
              <a:t> stand 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0" y="3718272"/>
            <a:ext cx="4248472" cy="2520280"/>
          </a:xfrm>
        </p:spPr>
        <p:txBody>
          <a:bodyPr/>
          <a:lstStyle/>
          <a:p>
            <a:r>
              <a:rPr lang="de-DE" b="1" dirty="0" err="1"/>
              <a:t>w</a:t>
            </a:r>
            <a:r>
              <a:rPr lang="de-DE" b="1" dirty="0" err="1" smtClean="0"/>
              <a:t>hat</a:t>
            </a:r>
            <a:r>
              <a:rPr lang="de-DE" b="1" dirty="0" smtClean="0"/>
              <a:t> </a:t>
            </a:r>
            <a:r>
              <a:rPr lang="de-DE" b="1" dirty="0" err="1" smtClean="0"/>
              <a:t>can</a:t>
            </a:r>
            <a:r>
              <a:rPr lang="de-DE" b="1" dirty="0" smtClean="0"/>
              <a:t> </a:t>
            </a:r>
            <a:r>
              <a:rPr lang="de-DE" b="1" dirty="0" err="1" smtClean="0"/>
              <a:t>we</a:t>
            </a:r>
            <a:r>
              <a:rPr lang="de-DE" b="1" dirty="0" smtClean="0"/>
              <a:t> do</a:t>
            </a:r>
          </a:p>
          <a:p>
            <a:pPr lvl="1"/>
            <a:r>
              <a:rPr lang="de-DE" dirty="0"/>
              <a:t>n</a:t>
            </a:r>
            <a:r>
              <a:rPr lang="de-DE" dirty="0" smtClean="0"/>
              <a:t>ot </a:t>
            </a:r>
            <a:r>
              <a:rPr lang="de-DE" dirty="0" err="1" smtClean="0"/>
              <a:t>much</a:t>
            </a:r>
            <a:r>
              <a:rPr lang="de-DE" dirty="0" smtClean="0"/>
              <a:t>?</a:t>
            </a:r>
          </a:p>
          <a:p>
            <a:pPr lvl="1"/>
            <a:r>
              <a:rPr lang="de-DE" b="1" dirty="0" smtClean="0"/>
              <a:t>(semi-)</a:t>
            </a:r>
            <a:r>
              <a:rPr lang="de-DE" b="1" dirty="0" err="1" smtClean="0"/>
              <a:t>automatic</a:t>
            </a:r>
            <a:r>
              <a:rPr lang="de-DE" b="1" dirty="0" smtClean="0"/>
              <a:t> </a:t>
            </a:r>
            <a:r>
              <a:rPr lang="de-DE" b="1" dirty="0" err="1" smtClean="0"/>
              <a:t>operation</a:t>
            </a:r>
            <a:endParaRPr lang="de-DE" b="1" dirty="0" smtClean="0"/>
          </a:p>
          <a:p>
            <a:pPr lvl="1"/>
            <a:r>
              <a:rPr lang="de-DE" b="1" dirty="0" err="1" smtClean="0"/>
              <a:t>share</a:t>
            </a:r>
            <a:r>
              <a:rPr lang="de-DE" b="1" dirty="0" smtClean="0"/>
              <a:t> </a:t>
            </a:r>
            <a:r>
              <a:rPr lang="de-DE" b="1" dirty="0" err="1" smtClean="0"/>
              <a:t>methods</a:t>
            </a:r>
            <a:r>
              <a:rPr lang="de-DE" b="1" dirty="0" smtClean="0"/>
              <a:t> &amp; </a:t>
            </a:r>
            <a:r>
              <a:rPr lang="de-DE" b="1" dirty="0" err="1" smtClean="0"/>
              <a:t>code</a:t>
            </a:r>
            <a:r>
              <a:rPr lang="de-DE" b="1" dirty="0" smtClean="0"/>
              <a:t>, </a:t>
            </a:r>
            <a:r>
              <a:rPr lang="de-DE" b="1" dirty="0" err="1" smtClean="0"/>
              <a:t>simplify</a:t>
            </a:r>
            <a:r>
              <a:rPr lang="de-DE" b="1" dirty="0" smtClean="0"/>
              <a:t>, </a:t>
            </a:r>
            <a:r>
              <a:rPr lang="de-DE" b="1" dirty="0" err="1" smtClean="0"/>
              <a:t>use</a:t>
            </a:r>
            <a:r>
              <a:rPr lang="de-DE" b="1" dirty="0" smtClean="0"/>
              <a:t> </a:t>
            </a:r>
            <a:r>
              <a:rPr lang="de-DE" b="1" dirty="0" err="1" smtClean="0"/>
              <a:t>batch</a:t>
            </a:r>
            <a:r>
              <a:rPr lang="de-DE" b="1" dirty="0" smtClean="0"/>
              <a:t> </a:t>
            </a:r>
            <a:r>
              <a:rPr lang="de-DE" b="1" dirty="0" err="1" smtClean="0"/>
              <a:t>files</a:t>
            </a:r>
            <a:r>
              <a:rPr lang="de-DE" b="1" dirty="0" smtClean="0"/>
              <a:t> &amp; </a:t>
            </a:r>
            <a:r>
              <a:rPr lang="de-DE" b="1" dirty="0" err="1" smtClean="0"/>
              <a:t>better</a:t>
            </a:r>
            <a:r>
              <a:rPr lang="de-DE" b="1" dirty="0" smtClean="0"/>
              <a:t> </a:t>
            </a:r>
            <a:r>
              <a:rPr lang="de-DE" b="1" dirty="0" err="1" smtClean="0"/>
              <a:t>software</a:t>
            </a:r>
            <a:endParaRPr lang="de-DE" b="1" dirty="0" smtClean="0"/>
          </a:p>
          <a:p>
            <a:pPr lvl="1"/>
            <a:r>
              <a:rPr lang="de-DE" dirty="0" err="1"/>
              <a:t>t</a:t>
            </a:r>
            <a:r>
              <a:rPr lang="de-DE" dirty="0" err="1" smtClean="0"/>
              <a:t>rain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r>
              <a:rPr lang="de-DE" dirty="0" smtClean="0"/>
              <a:t>, </a:t>
            </a:r>
            <a:r>
              <a:rPr lang="de-DE" dirty="0" err="1" smtClean="0"/>
              <a:t>keep</a:t>
            </a:r>
            <a:r>
              <a:rPr lang="de-DE" dirty="0" smtClean="0"/>
              <a:t> </a:t>
            </a:r>
            <a:r>
              <a:rPr lang="de-DE" dirty="0" err="1" smtClean="0"/>
              <a:t>positions</a:t>
            </a:r>
            <a:endParaRPr lang="de-DE" b="1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>
                <a:solidFill>
                  <a:srgbClr val="000000"/>
                </a:solidFill>
              </a:rPr>
              <a:t>FEHP - 05/2018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42133D2-C10B-4EF2-9818-6934649FCB4B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4572000" y="1144840"/>
            <a:ext cx="4392736" cy="2387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2425" indent="-35242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2603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2D4B9B"/>
              </a:buClr>
            </a:pPr>
            <a:r>
              <a:rPr lang="de-DE" sz="1800" b="1" kern="0" dirty="0" err="1" smtClean="0">
                <a:solidFill>
                  <a:srgbClr val="000000"/>
                </a:solidFill>
              </a:rPr>
              <a:t>competition</a:t>
            </a:r>
            <a:endParaRPr lang="de-DE" sz="1800" b="1" kern="0" dirty="0" smtClean="0">
              <a:solidFill>
                <a:srgbClr val="000000"/>
              </a:solidFill>
            </a:endParaRPr>
          </a:p>
          <a:p>
            <a:pPr lvl="1">
              <a:buClr>
                <a:srgbClr val="2D4B9B"/>
              </a:buClr>
            </a:pPr>
            <a:r>
              <a:rPr lang="de-DE" sz="1800" kern="0" dirty="0" err="1">
                <a:solidFill>
                  <a:srgbClr val="000000"/>
                </a:solidFill>
                <a:ea typeface="+mn-ea"/>
                <a:cs typeface="+mn-cs"/>
              </a:rPr>
              <a:t>s</a:t>
            </a:r>
            <a:r>
              <a:rPr lang="de-DE" sz="1800" kern="0" dirty="0" err="1" smtClean="0">
                <a:solidFill>
                  <a:srgbClr val="000000"/>
                </a:solidFill>
                <a:ea typeface="+mn-ea"/>
                <a:cs typeface="+mn-cs"/>
              </a:rPr>
              <a:t>atellites</a:t>
            </a:r>
            <a:r>
              <a:rPr lang="de-DE" sz="1800" kern="0" dirty="0" smtClean="0">
                <a:solidFill>
                  <a:srgbClr val="000000"/>
                </a:solidFill>
                <a:ea typeface="+mn-ea"/>
                <a:cs typeface="+mn-cs"/>
              </a:rPr>
              <a:t>, </a:t>
            </a:r>
            <a:r>
              <a:rPr lang="de-DE" sz="1800" kern="0" dirty="0" err="1" smtClean="0">
                <a:solidFill>
                  <a:srgbClr val="000000"/>
                </a:solidFill>
                <a:ea typeface="+mn-ea"/>
                <a:cs typeface="+mn-cs"/>
              </a:rPr>
              <a:t>sondes</a:t>
            </a:r>
            <a:r>
              <a:rPr lang="de-DE" sz="1800" kern="0" dirty="0" smtClean="0">
                <a:solidFill>
                  <a:srgbClr val="000000"/>
                </a:solidFill>
                <a:ea typeface="+mn-ea"/>
                <a:cs typeface="+mn-cs"/>
              </a:rPr>
              <a:t>, GRUAN</a:t>
            </a:r>
          </a:p>
          <a:p>
            <a:pPr lvl="1">
              <a:buClr>
                <a:srgbClr val="2D4B9B"/>
              </a:buClr>
            </a:pPr>
            <a:r>
              <a:rPr lang="de-DE" sz="1800" kern="0" dirty="0" smtClean="0">
                <a:solidFill>
                  <a:srgbClr val="000000"/>
                </a:solidFill>
                <a:ea typeface="+mn-ea"/>
                <a:cs typeface="+mn-cs"/>
              </a:rPr>
              <a:t>EARLINET, ACTRIS</a:t>
            </a:r>
          </a:p>
          <a:p>
            <a:pPr lvl="1">
              <a:buClr>
                <a:srgbClr val="2D4B9B"/>
              </a:buClr>
            </a:pPr>
            <a:r>
              <a:rPr lang="de-DE" sz="1800" kern="0" dirty="0" err="1" smtClean="0">
                <a:solidFill>
                  <a:srgbClr val="000000"/>
                </a:solidFill>
                <a:ea typeface="+mn-ea"/>
                <a:cs typeface="+mn-cs"/>
              </a:rPr>
              <a:t>sondes</a:t>
            </a:r>
            <a:r>
              <a:rPr lang="de-DE" sz="1800" kern="0" dirty="0" smtClean="0">
                <a:solidFill>
                  <a:srgbClr val="000000"/>
                </a:solidFill>
                <a:ea typeface="+mn-ea"/>
                <a:cs typeface="+mn-cs"/>
              </a:rPr>
              <a:t>, </a:t>
            </a:r>
            <a:r>
              <a:rPr lang="de-DE" sz="1800" kern="0" dirty="0" err="1" smtClean="0">
                <a:solidFill>
                  <a:srgbClr val="000000"/>
                </a:solidFill>
                <a:ea typeface="+mn-ea"/>
                <a:cs typeface="+mn-cs"/>
              </a:rPr>
              <a:t>satellites</a:t>
            </a:r>
            <a:r>
              <a:rPr lang="de-DE" sz="1800" kern="0" dirty="0" smtClean="0">
                <a:solidFill>
                  <a:srgbClr val="000000"/>
                </a:solidFill>
                <a:ea typeface="+mn-ea"/>
                <a:cs typeface="+mn-cs"/>
              </a:rPr>
              <a:t>(?), FTIR, µWave</a:t>
            </a:r>
          </a:p>
          <a:p>
            <a:pPr lvl="1">
              <a:buClr>
                <a:srgbClr val="2D4B9B"/>
              </a:buClr>
            </a:pPr>
            <a:r>
              <a:rPr lang="de-DE" sz="1800" kern="0" dirty="0" err="1">
                <a:solidFill>
                  <a:srgbClr val="000000"/>
                </a:solidFill>
                <a:ea typeface="+mn-ea"/>
                <a:cs typeface="+mn-cs"/>
              </a:rPr>
              <a:t>s</a:t>
            </a:r>
            <a:r>
              <a:rPr lang="de-DE" sz="1800" kern="0" dirty="0" err="1" smtClean="0">
                <a:solidFill>
                  <a:srgbClr val="000000"/>
                </a:solidFill>
                <a:ea typeface="+mn-ea"/>
                <a:cs typeface="+mn-cs"/>
              </a:rPr>
              <a:t>ondes</a:t>
            </a:r>
            <a:r>
              <a:rPr lang="de-DE" sz="1800" kern="0" dirty="0" smtClean="0">
                <a:solidFill>
                  <a:srgbClr val="000000"/>
                </a:solidFill>
                <a:ea typeface="+mn-ea"/>
                <a:cs typeface="+mn-cs"/>
              </a:rPr>
              <a:t>, GRUAN</a:t>
            </a:r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179264" y="3718272"/>
            <a:ext cx="4392736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2425" indent="-35242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2603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2D4B9B"/>
              </a:buClr>
            </a:pPr>
            <a:r>
              <a:rPr lang="de-DE" sz="1800" b="1" dirty="0">
                <a:solidFill>
                  <a:srgbClr val="000000"/>
                </a:solidFill>
              </a:rPr>
              <a:t>NDACC </a:t>
            </a:r>
            <a:r>
              <a:rPr lang="de-DE" sz="1800" b="1" dirty="0" err="1">
                <a:solidFill>
                  <a:srgbClr val="000000"/>
                </a:solidFill>
              </a:rPr>
              <a:t>lidar</a:t>
            </a:r>
            <a:r>
              <a:rPr lang="de-DE" sz="1800" b="1" dirty="0">
                <a:solidFill>
                  <a:srgbClr val="000000"/>
                </a:solidFill>
              </a:rPr>
              <a:t> </a:t>
            </a:r>
            <a:r>
              <a:rPr lang="de-DE" sz="1800" b="1" dirty="0" err="1">
                <a:solidFill>
                  <a:srgbClr val="000000"/>
                </a:solidFill>
              </a:rPr>
              <a:t>difficulties</a:t>
            </a:r>
            <a:endParaRPr lang="de-DE" sz="1800" b="1" dirty="0">
              <a:solidFill>
                <a:srgbClr val="000000"/>
              </a:solidFill>
            </a:endParaRPr>
          </a:p>
          <a:p>
            <a:pPr lvl="1">
              <a:buClr>
                <a:srgbClr val="2D4B9B"/>
              </a:buClr>
            </a:pPr>
            <a:r>
              <a:rPr lang="de-DE" sz="1800" dirty="0" err="1" smtClean="0">
                <a:solidFill>
                  <a:srgbClr val="000000"/>
                </a:solidFill>
                <a:ea typeface="+mn-ea"/>
                <a:cs typeface="+mn-cs"/>
              </a:rPr>
              <a:t>lasers</a:t>
            </a:r>
            <a:r>
              <a:rPr lang="de-DE" sz="1800" dirty="0" smtClean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de-DE" sz="1800" dirty="0">
                <a:solidFill>
                  <a:srgbClr val="000000"/>
                </a:solidFill>
                <a:ea typeface="+mn-ea"/>
                <a:cs typeface="+mn-cs"/>
              </a:rPr>
              <a:t>(</a:t>
            </a:r>
            <a:r>
              <a:rPr lang="de-DE" sz="1800" dirty="0" err="1">
                <a:solidFill>
                  <a:srgbClr val="000000"/>
                </a:solidFill>
                <a:ea typeface="+mn-ea"/>
                <a:cs typeface="+mn-cs"/>
              </a:rPr>
              <a:t>and</a:t>
            </a:r>
            <a:r>
              <a:rPr lang="de-DE" sz="18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de-DE" sz="1800" dirty="0" err="1">
                <a:solidFill>
                  <a:srgbClr val="000000"/>
                </a:solidFill>
                <a:ea typeface="+mn-ea"/>
                <a:cs typeface="+mn-cs"/>
              </a:rPr>
              <a:t>funding</a:t>
            </a:r>
            <a:r>
              <a:rPr lang="de-DE" sz="1800" dirty="0">
                <a:solidFill>
                  <a:srgbClr val="000000"/>
                </a:solidFill>
                <a:ea typeface="+mn-ea"/>
                <a:cs typeface="+mn-cs"/>
              </a:rPr>
              <a:t>)</a:t>
            </a:r>
          </a:p>
          <a:p>
            <a:pPr lvl="1">
              <a:buClr>
                <a:srgbClr val="2D4B9B"/>
              </a:buClr>
            </a:pPr>
            <a:r>
              <a:rPr lang="de-DE" sz="1800" dirty="0" err="1" smtClean="0">
                <a:solidFill>
                  <a:srgbClr val="000000"/>
                </a:solidFill>
                <a:ea typeface="+mn-ea"/>
                <a:cs typeface="+mn-cs"/>
              </a:rPr>
              <a:t>long</a:t>
            </a:r>
            <a:r>
              <a:rPr lang="de-DE" sz="1800" dirty="0" smtClean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de-DE" sz="1800" dirty="0" err="1">
                <a:solidFill>
                  <a:srgbClr val="000000"/>
                </a:solidFill>
                <a:ea typeface="+mn-ea"/>
                <a:cs typeface="+mn-cs"/>
              </a:rPr>
              <a:t>nights</a:t>
            </a:r>
            <a:endParaRPr lang="de-DE" sz="1800" dirty="0">
              <a:solidFill>
                <a:srgbClr val="000000"/>
              </a:solidFill>
              <a:ea typeface="+mn-ea"/>
              <a:cs typeface="+mn-cs"/>
            </a:endParaRPr>
          </a:p>
          <a:p>
            <a:pPr lvl="1">
              <a:buClr>
                <a:srgbClr val="2D4B9B"/>
              </a:buClr>
            </a:pPr>
            <a:r>
              <a:rPr lang="de-DE" sz="1800" dirty="0" err="1" smtClean="0">
                <a:solidFill>
                  <a:srgbClr val="000000"/>
                </a:solidFill>
                <a:ea typeface="+mn-ea"/>
                <a:cs typeface="+mn-cs"/>
              </a:rPr>
              <a:t>processing</a:t>
            </a:r>
            <a:r>
              <a:rPr lang="de-DE" sz="1800" dirty="0" smtClean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de-DE" sz="1800" dirty="0">
                <a:solidFill>
                  <a:srgbClr val="000000"/>
                </a:solidFill>
                <a:ea typeface="+mn-ea"/>
                <a:cs typeface="+mn-cs"/>
              </a:rPr>
              <a:t>&amp; </a:t>
            </a:r>
            <a:r>
              <a:rPr lang="de-DE" sz="1800" dirty="0" err="1">
                <a:solidFill>
                  <a:srgbClr val="000000"/>
                </a:solidFill>
                <a:ea typeface="+mn-ea"/>
                <a:cs typeface="+mn-cs"/>
              </a:rPr>
              <a:t>data</a:t>
            </a:r>
            <a:r>
              <a:rPr lang="de-DE" sz="18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de-DE" sz="1800" dirty="0" err="1" smtClean="0">
                <a:solidFill>
                  <a:srgbClr val="000000"/>
                </a:solidFill>
                <a:ea typeface="+mn-ea"/>
                <a:cs typeface="+mn-cs"/>
              </a:rPr>
              <a:t>submission</a:t>
            </a:r>
            <a:endParaRPr lang="de-DE" sz="1800" dirty="0" smtClean="0">
              <a:solidFill>
                <a:srgbClr val="000000"/>
              </a:solidFill>
              <a:ea typeface="+mn-ea"/>
              <a:cs typeface="+mn-cs"/>
            </a:endParaRPr>
          </a:p>
          <a:p>
            <a:pPr lvl="1">
              <a:buClr>
                <a:srgbClr val="2D4B9B"/>
              </a:buClr>
            </a:pPr>
            <a:endParaRPr lang="de-DE" sz="1800" dirty="0" smtClean="0">
              <a:solidFill>
                <a:srgbClr val="000000"/>
              </a:solidFill>
              <a:ea typeface="+mn-ea"/>
              <a:cs typeface="+mn-cs"/>
            </a:endParaRPr>
          </a:p>
          <a:p>
            <a:pPr lvl="1">
              <a:buClr>
                <a:srgbClr val="2D4B9B"/>
              </a:buClr>
            </a:pPr>
            <a:r>
              <a:rPr lang="de-DE" sz="1800" dirty="0" err="1">
                <a:solidFill>
                  <a:srgbClr val="000000"/>
                </a:solidFill>
                <a:ea typeface="+mn-ea"/>
                <a:cs typeface="+mn-cs"/>
              </a:rPr>
              <a:t>a</a:t>
            </a:r>
            <a:r>
              <a:rPr lang="de-DE" sz="1800" dirty="0" err="1" smtClean="0">
                <a:solidFill>
                  <a:srgbClr val="000000"/>
                </a:solidFill>
                <a:ea typeface="+mn-ea"/>
                <a:cs typeface="+mn-cs"/>
              </a:rPr>
              <a:t>ging</a:t>
            </a:r>
            <a:r>
              <a:rPr lang="de-DE" sz="1800" dirty="0" smtClean="0">
                <a:solidFill>
                  <a:srgbClr val="000000"/>
                </a:solidFill>
                <a:ea typeface="+mn-ea"/>
                <a:cs typeface="+mn-cs"/>
              </a:rPr>
              <a:t> &amp; </a:t>
            </a:r>
            <a:r>
              <a:rPr lang="de-DE" sz="1800" dirty="0" err="1" smtClean="0">
                <a:solidFill>
                  <a:srgbClr val="000000"/>
                </a:solidFill>
                <a:ea typeface="+mn-ea"/>
                <a:cs typeface="+mn-cs"/>
              </a:rPr>
              <a:t>retirements</a:t>
            </a:r>
            <a:endParaRPr lang="de-DE" sz="18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179264" y="1144840"/>
            <a:ext cx="4824784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2425" indent="-35242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2603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2D4B9B"/>
              </a:buClr>
            </a:pPr>
            <a:r>
              <a:rPr lang="de-DE" sz="1800" b="1" dirty="0">
                <a:solidFill>
                  <a:srgbClr val="000000"/>
                </a:solidFill>
              </a:rPr>
              <a:t>NDACC </a:t>
            </a:r>
            <a:r>
              <a:rPr lang="de-DE" sz="1800" b="1" dirty="0" err="1">
                <a:solidFill>
                  <a:srgbClr val="000000"/>
                </a:solidFill>
              </a:rPr>
              <a:t>lidars</a:t>
            </a:r>
            <a:endParaRPr lang="de-DE" sz="1800" b="1" dirty="0">
              <a:solidFill>
                <a:srgbClr val="000000"/>
              </a:solidFill>
            </a:endParaRPr>
          </a:p>
          <a:p>
            <a:pPr lvl="1">
              <a:buClr>
                <a:srgbClr val="2D4B9B"/>
              </a:buClr>
            </a:pPr>
            <a:r>
              <a:rPr lang="de-DE" sz="1800" b="1" dirty="0" err="1">
                <a:solidFill>
                  <a:srgbClr val="000000"/>
                </a:solidFill>
                <a:ea typeface="+mn-ea"/>
                <a:cs typeface="+mn-cs"/>
              </a:rPr>
              <a:t>unique</a:t>
            </a:r>
            <a:r>
              <a:rPr lang="de-DE" sz="1800" b="1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de-DE" sz="1800" b="1" dirty="0" err="1">
                <a:solidFill>
                  <a:srgbClr val="000000"/>
                </a:solidFill>
                <a:ea typeface="+mn-ea"/>
                <a:cs typeface="+mn-cs"/>
              </a:rPr>
              <a:t>for</a:t>
            </a:r>
            <a:r>
              <a:rPr lang="de-DE" sz="1800" b="1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de-DE" sz="1800" b="1" dirty="0" err="1">
                <a:solidFill>
                  <a:srgbClr val="000000"/>
                </a:solidFill>
                <a:ea typeface="+mn-ea"/>
                <a:cs typeface="+mn-cs"/>
              </a:rPr>
              <a:t>strato+meso</a:t>
            </a:r>
            <a:r>
              <a:rPr lang="de-DE" sz="1800" b="1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de-DE" sz="1800" b="1" dirty="0" err="1">
                <a:solidFill>
                  <a:srgbClr val="000000"/>
                </a:solidFill>
                <a:ea typeface="+mn-ea"/>
                <a:cs typeface="+mn-cs"/>
              </a:rPr>
              <a:t>temperature</a:t>
            </a:r>
            <a:endParaRPr lang="de-DE" sz="1800" b="1" dirty="0">
              <a:solidFill>
                <a:srgbClr val="000000"/>
              </a:solidFill>
              <a:ea typeface="+mn-ea"/>
              <a:cs typeface="+mn-cs"/>
            </a:endParaRPr>
          </a:p>
          <a:p>
            <a:pPr lvl="1">
              <a:buClr>
                <a:srgbClr val="2D4B9B"/>
              </a:buClr>
            </a:pPr>
            <a:r>
              <a:rPr lang="de-DE" sz="1800" b="1" dirty="0" err="1">
                <a:solidFill>
                  <a:srgbClr val="000000"/>
                </a:solidFill>
                <a:ea typeface="+mn-ea"/>
                <a:cs typeface="+mn-cs"/>
              </a:rPr>
              <a:t>unique</a:t>
            </a:r>
            <a:r>
              <a:rPr lang="de-DE" sz="1800" b="1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de-DE" sz="1800" b="1" dirty="0" err="1">
                <a:solidFill>
                  <a:srgbClr val="000000"/>
                </a:solidFill>
                <a:ea typeface="+mn-ea"/>
                <a:cs typeface="+mn-cs"/>
              </a:rPr>
              <a:t>for</a:t>
            </a:r>
            <a:r>
              <a:rPr lang="de-DE" sz="1800" b="1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de-DE" sz="1800" b="1" dirty="0" err="1">
                <a:solidFill>
                  <a:srgbClr val="000000"/>
                </a:solidFill>
                <a:ea typeface="+mn-ea"/>
                <a:cs typeface="+mn-cs"/>
              </a:rPr>
              <a:t>aerosol</a:t>
            </a:r>
            <a:endParaRPr lang="de-DE" sz="1800" b="1" dirty="0">
              <a:solidFill>
                <a:srgbClr val="000000"/>
              </a:solidFill>
              <a:ea typeface="+mn-ea"/>
              <a:cs typeface="+mn-cs"/>
            </a:endParaRPr>
          </a:p>
          <a:p>
            <a:pPr lvl="1">
              <a:buClr>
                <a:srgbClr val="2D4B9B"/>
              </a:buClr>
            </a:pPr>
            <a:r>
              <a:rPr lang="de-DE" sz="1800" b="1" dirty="0" err="1">
                <a:solidFill>
                  <a:srgbClr val="000000"/>
                </a:solidFill>
                <a:ea typeface="+mn-ea"/>
                <a:cs typeface="+mn-cs"/>
              </a:rPr>
              <a:t>good</a:t>
            </a:r>
            <a:r>
              <a:rPr lang="de-DE" sz="1800" b="1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de-DE" sz="1800" b="1" dirty="0" err="1">
                <a:solidFill>
                  <a:srgbClr val="000000"/>
                </a:solidFill>
                <a:ea typeface="+mn-ea"/>
                <a:cs typeface="+mn-cs"/>
              </a:rPr>
              <a:t>for</a:t>
            </a:r>
            <a:r>
              <a:rPr lang="de-DE" sz="1800" b="1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de-DE" sz="1800" b="1" dirty="0" err="1">
                <a:solidFill>
                  <a:srgbClr val="000000"/>
                </a:solidFill>
                <a:ea typeface="+mn-ea"/>
                <a:cs typeface="+mn-cs"/>
              </a:rPr>
              <a:t>strato</a:t>
            </a:r>
            <a:r>
              <a:rPr lang="de-DE" sz="1800" b="1" dirty="0">
                <a:solidFill>
                  <a:srgbClr val="000000"/>
                </a:solidFill>
                <a:ea typeface="+mn-ea"/>
                <a:cs typeface="+mn-cs"/>
              </a:rPr>
              <a:t> + </a:t>
            </a:r>
            <a:r>
              <a:rPr lang="de-DE" sz="1800" b="1" dirty="0" err="1">
                <a:solidFill>
                  <a:srgbClr val="000000"/>
                </a:solidFill>
                <a:ea typeface="+mn-ea"/>
                <a:cs typeface="+mn-cs"/>
              </a:rPr>
              <a:t>tropo</a:t>
            </a:r>
            <a:r>
              <a:rPr lang="de-DE" sz="1800" b="1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de-DE" sz="1800" b="1" dirty="0" err="1">
                <a:solidFill>
                  <a:srgbClr val="000000"/>
                </a:solidFill>
                <a:ea typeface="+mn-ea"/>
                <a:cs typeface="+mn-cs"/>
              </a:rPr>
              <a:t>ozone</a:t>
            </a:r>
            <a:endParaRPr lang="de-DE" sz="1800" b="1" dirty="0">
              <a:solidFill>
                <a:srgbClr val="000000"/>
              </a:solidFill>
              <a:ea typeface="+mn-ea"/>
              <a:cs typeface="+mn-cs"/>
            </a:endParaRPr>
          </a:p>
          <a:p>
            <a:pPr lvl="1">
              <a:buClr>
                <a:srgbClr val="2D4B9B"/>
              </a:buClr>
            </a:pPr>
            <a:r>
              <a:rPr lang="de-DE" sz="1800" dirty="0" err="1">
                <a:solidFill>
                  <a:srgbClr val="000000"/>
                </a:solidFill>
                <a:ea typeface="+mn-ea"/>
                <a:cs typeface="+mn-cs"/>
              </a:rPr>
              <a:t>water</a:t>
            </a:r>
            <a:r>
              <a:rPr lang="de-DE" sz="18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de-DE" sz="1800" dirty="0" err="1" smtClean="0">
                <a:solidFill>
                  <a:srgbClr val="000000"/>
                </a:solidFill>
                <a:ea typeface="+mn-ea"/>
                <a:cs typeface="+mn-cs"/>
              </a:rPr>
              <a:t>vapor</a:t>
            </a:r>
            <a:endParaRPr lang="de-DE" sz="1800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49" y="141663"/>
            <a:ext cx="873026" cy="64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7619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2961384" y="79508"/>
            <a:ext cx="3111749" cy="69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defTabSz="457200" eaLnBrk="1" hangingPunct="1">
              <a:lnSpc>
                <a:spcPct val="130000"/>
              </a:lnSpc>
              <a:spcAft>
                <a:spcPts val="0"/>
              </a:spcAft>
              <a:defRPr/>
            </a:pPr>
            <a:r>
              <a:rPr lang="en-US" b="1" dirty="0" smtClean="0">
                <a:cs typeface="+mn-cs"/>
              </a:rPr>
              <a:t>12-month summary (2):</a:t>
            </a:r>
            <a:br>
              <a:rPr lang="en-US" b="1" dirty="0" smtClean="0">
                <a:cs typeface="+mn-cs"/>
              </a:rPr>
            </a:br>
            <a:r>
              <a:rPr lang="en-US" b="1" dirty="0" smtClean="0">
                <a:solidFill>
                  <a:srgbClr val="FF6600"/>
                </a:solidFill>
                <a:cs typeface="+mn-cs"/>
              </a:rPr>
              <a:t>chronic issues, with hope</a:t>
            </a:r>
            <a:endParaRPr lang="en-US" b="1" i="1" dirty="0">
              <a:solidFill>
                <a:srgbClr val="FF6600"/>
              </a:solidFill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2518692"/>
            <a:ext cx="8122736" cy="73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b="1" i="1" dirty="0" smtClean="0"/>
              <a:t>London Ont.  Temp</a:t>
            </a:r>
            <a:endParaRPr lang="en-US" b="1" i="1" dirty="0"/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i="1" dirty="0"/>
              <a:t>	</a:t>
            </a:r>
            <a:r>
              <a:rPr lang="en-US" i="1" dirty="0" smtClean="0"/>
              <a:t>instrumental problems, no data archiving, but instrument working again</a:t>
            </a:r>
            <a:endParaRPr lang="en-US" i="1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381000" y="1324892"/>
            <a:ext cx="8358378" cy="73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b="1" i="1" dirty="0" err="1" smtClean="0"/>
              <a:t>Garmisch</a:t>
            </a:r>
            <a:r>
              <a:rPr lang="en-US" b="1" i="1" dirty="0" smtClean="0"/>
              <a:t>/Zugspitze  </a:t>
            </a:r>
            <a:r>
              <a:rPr lang="en-US" b="1" i="1" dirty="0"/>
              <a:t>Aer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i="1" dirty="0"/>
              <a:t>	</a:t>
            </a:r>
            <a:r>
              <a:rPr lang="en-US" i="1" dirty="0" smtClean="0"/>
              <a:t>unclear instrument, chronic </a:t>
            </a:r>
            <a:r>
              <a:rPr lang="en-US" i="1" dirty="0"/>
              <a:t>lack of </a:t>
            </a:r>
            <a:r>
              <a:rPr lang="en-US" i="1" dirty="0" smtClean="0"/>
              <a:t>processing, data archiving, but new PI</a:t>
            </a:r>
            <a:endParaRPr lang="en-US" i="1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381000" y="3712492"/>
            <a:ext cx="5740674" cy="73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b="1" i="1" dirty="0" smtClean="0"/>
              <a:t>Potenza, H2O/Temp/AER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i="1" dirty="0"/>
              <a:t>	</a:t>
            </a:r>
            <a:r>
              <a:rPr lang="en-US" i="1" dirty="0" smtClean="0"/>
              <a:t>no routine operation? Submitted 1 month of data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81000" y="4906292"/>
            <a:ext cx="8579593" cy="1052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b="1" i="1" dirty="0" smtClean="0"/>
              <a:t>Rome Tor-</a:t>
            </a:r>
            <a:r>
              <a:rPr lang="en-US" b="1" i="1" dirty="0" err="1" smtClean="0"/>
              <a:t>Vergata</a:t>
            </a:r>
            <a:r>
              <a:rPr lang="en-US" b="1" i="1" dirty="0" smtClean="0"/>
              <a:t>, H2O/Temp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i="1" dirty="0"/>
              <a:t>	</a:t>
            </a:r>
            <a:r>
              <a:rPr lang="en-US" i="1" dirty="0" smtClean="0"/>
              <a:t>technical issues, low budget, short staffed, but submitted data 2003 to 2010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de-DE" i="1" dirty="0" smtClean="0"/>
              <a:t>      </a:t>
            </a:r>
            <a:r>
              <a:rPr lang="de-DE" i="1" dirty="0" err="1" smtClean="0"/>
              <a:t>recent</a:t>
            </a:r>
            <a:r>
              <a:rPr lang="de-DE" i="1" dirty="0" smtClean="0"/>
              <a:t> </a:t>
            </a:r>
            <a:r>
              <a:rPr lang="de-DE" i="1" dirty="0" err="1" smtClean="0"/>
              <a:t>measurements</a:t>
            </a:r>
            <a:r>
              <a:rPr lang="de-DE" i="1" dirty="0" smtClean="0"/>
              <a:t> EARLINET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989400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successes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8" y="1052736"/>
            <a:ext cx="7705103" cy="2700300"/>
          </a:xfrm>
        </p:spPr>
        <p:txBody>
          <a:bodyPr/>
          <a:lstStyle/>
          <a:p>
            <a:r>
              <a:rPr lang="de-DE" b="1" dirty="0" err="1"/>
              <a:t>p</a:t>
            </a:r>
            <a:r>
              <a:rPr lang="de-DE" b="1" dirty="0" err="1" smtClean="0"/>
              <a:t>art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SPARC-LOTUS </a:t>
            </a:r>
            <a:r>
              <a:rPr lang="de-DE" b="1" dirty="0" err="1" smtClean="0"/>
              <a:t>ozone</a:t>
            </a:r>
            <a:r>
              <a:rPr lang="de-DE" b="1" dirty="0" smtClean="0"/>
              <a:t> </a:t>
            </a:r>
            <a:r>
              <a:rPr lang="de-DE" b="1" dirty="0" err="1" smtClean="0"/>
              <a:t>profile</a:t>
            </a:r>
            <a:r>
              <a:rPr lang="de-DE" b="1" dirty="0" smtClean="0"/>
              <a:t> </a:t>
            </a:r>
            <a:r>
              <a:rPr lang="de-DE" b="1" dirty="0" err="1" smtClean="0"/>
              <a:t>trend</a:t>
            </a:r>
            <a:r>
              <a:rPr lang="de-DE" b="1" dirty="0" smtClean="0"/>
              <a:t> </a:t>
            </a:r>
            <a:r>
              <a:rPr lang="de-DE" b="1" dirty="0" err="1" smtClean="0"/>
              <a:t>activity</a:t>
            </a:r>
            <a:endParaRPr lang="de-DE" b="1" dirty="0" smtClean="0"/>
          </a:p>
          <a:p>
            <a:r>
              <a:rPr lang="de-DE" b="1" dirty="0" err="1"/>
              <a:t>p</a:t>
            </a:r>
            <a:r>
              <a:rPr lang="de-DE" b="1" dirty="0" err="1" smtClean="0"/>
              <a:t>art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2018 WMO/UNEP </a:t>
            </a:r>
            <a:r>
              <a:rPr lang="de-DE" b="1" dirty="0" err="1" smtClean="0"/>
              <a:t>ozone</a:t>
            </a:r>
            <a:r>
              <a:rPr lang="de-DE" b="1" dirty="0" smtClean="0"/>
              <a:t> </a:t>
            </a:r>
            <a:r>
              <a:rPr lang="de-DE" b="1" dirty="0" err="1" smtClean="0"/>
              <a:t>assessment</a:t>
            </a:r>
            <a:endParaRPr lang="de-DE" b="1" dirty="0" smtClean="0"/>
          </a:p>
          <a:p>
            <a:r>
              <a:rPr lang="de-DE" b="1" dirty="0" smtClean="0"/>
              <a:t>Lauder </a:t>
            </a:r>
            <a:r>
              <a:rPr lang="de-DE" b="1" dirty="0" err="1" smtClean="0"/>
              <a:t>lidar</a:t>
            </a:r>
            <a:r>
              <a:rPr lang="de-DE" b="1" dirty="0" smtClean="0"/>
              <a:t> </a:t>
            </a:r>
            <a:r>
              <a:rPr lang="de-DE" b="1" dirty="0" err="1" smtClean="0"/>
              <a:t>looking</a:t>
            </a:r>
            <a:r>
              <a:rPr lang="de-DE" b="1" dirty="0" smtClean="0"/>
              <a:t> </a:t>
            </a:r>
            <a:r>
              <a:rPr lang="de-DE" b="1" dirty="0" err="1" smtClean="0"/>
              <a:t>good</a:t>
            </a:r>
            <a:r>
              <a:rPr lang="de-DE" b="1" dirty="0" smtClean="0"/>
              <a:t> </a:t>
            </a:r>
            <a:r>
              <a:rPr lang="de-DE" b="1" dirty="0" err="1" smtClean="0"/>
              <a:t>again</a:t>
            </a:r>
            <a:endParaRPr lang="de-DE" b="1" dirty="0" smtClean="0"/>
          </a:p>
          <a:p>
            <a:r>
              <a:rPr lang="de-DE" b="1" dirty="0" err="1" smtClean="0"/>
              <a:t>Reunion</a:t>
            </a:r>
            <a:r>
              <a:rPr lang="de-DE" b="1" dirty="0" smtClean="0"/>
              <a:t> / </a:t>
            </a:r>
            <a:r>
              <a:rPr lang="de-DE" b="1" dirty="0" err="1" smtClean="0"/>
              <a:t>Maido</a:t>
            </a:r>
            <a:r>
              <a:rPr lang="de-DE" b="1" dirty="0" smtClean="0"/>
              <a:t> </a:t>
            </a:r>
            <a:r>
              <a:rPr lang="de-DE" b="1" dirty="0" err="1" smtClean="0"/>
              <a:t>established</a:t>
            </a:r>
            <a:r>
              <a:rPr lang="de-DE" b="1" dirty="0" smtClean="0"/>
              <a:t> &amp; </a:t>
            </a:r>
            <a:r>
              <a:rPr lang="de-DE" b="1" dirty="0" err="1" smtClean="0"/>
              <a:t>looking</a:t>
            </a:r>
            <a:r>
              <a:rPr lang="de-DE" b="1" dirty="0" smtClean="0"/>
              <a:t> </a:t>
            </a:r>
            <a:r>
              <a:rPr lang="de-DE" b="1" dirty="0" err="1" smtClean="0"/>
              <a:t>good</a:t>
            </a:r>
            <a:endParaRPr lang="de-DE" b="1" dirty="0" smtClean="0"/>
          </a:p>
          <a:p>
            <a:r>
              <a:rPr lang="de-DE" b="1" dirty="0" smtClean="0"/>
              <a:t>Dome-C </a:t>
            </a:r>
            <a:r>
              <a:rPr lang="de-DE" b="1" dirty="0" err="1" smtClean="0"/>
              <a:t>transition</a:t>
            </a:r>
            <a:r>
              <a:rPr lang="de-DE" b="1" dirty="0" smtClean="0"/>
              <a:t> </a:t>
            </a:r>
            <a:r>
              <a:rPr lang="de-DE" b="1" dirty="0" err="1" smtClean="0"/>
              <a:t>worked</a:t>
            </a:r>
            <a:endParaRPr lang="de-DE" b="1" dirty="0" smtClean="0"/>
          </a:p>
          <a:p>
            <a:r>
              <a:rPr lang="de-DE" b="1" dirty="0" smtClean="0"/>
              <a:t>ISSI Team </a:t>
            </a:r>
            <a:r>
              <a:rPr lang="de-DE" b="1" dirty="0" smtClean="0"/>
              <a:t>uncertainty standardization</a:t>
            </a:r>
          </a:p>
          <a:p>
            <a:r>
              <a:rPr lang="de-DE" b="1" dirty="0" smtClean="0"/>
              <a:t>OHP </a:t>
            </a:r>
            <a:r>
              <a:rPr lang="de-DE" b="1" dirty="0" err="1" smtClean="0"/>
              <a:t>intercomparison</a:t>
            </a:r>
            <a:r>
              <a:rPr lang="de-DE" b="1" dirty="0" smtClean="0"/>
              <a:t>  + </a:t>
            </a:r>
            <a:r>
              <a:rPr lang="de-DE" b="1" dirty="0" err="1" smtClean="0"/>
              <a:t>more</a:t>
            </a:r>
            <a:r>
              <a:rPr lang="de-DE" b="1" dirty="0" smtClean="0"/>
              <a:t> </a:t>
            </a:r>
            <a:r>
              <a:rPr lang="de-DE" b="1" dirty="0" err="1" smtClean="0"/>
              <a:t>planned</a:t>
            </a:r>
            <a:endParaRPr lang="de-DE" b="1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>
                <a:solidFill>
                  <a:srgbClr val="000000"/>
                </a:solidFill>
              </a:rPr>
              <a:t>FEHP - 05/2018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42133D2-C10B-4EF2-9818-6934649FCB4B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395536" y="4013448"/>
            <a:ext cx="7705103" cy="208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2425" indent="-35242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2603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>
                <a:srgbClr val="2D4B9B"/>
              </a:buClr>
              <a:buFont typeface="Wingdings" pitchFamily="2" charset="2"/>
              <a:buNone/>
            </a:pPr>
            <a:r>
              <a:rPr lang="de-DE" sz="2400" b="1" dirty="0" err="1" smtClean="0">
                <a:solidFill>
                  <a:srgbClr val="2D4B9B"/>
                </a:solidFill>
              </a:rPr>
              <a:t>challenges</a:t>
            </a:r>
            <a:endParaRPr lang="de-DE" sz="1800" b="1" kern="0" dirty="0" smtClean="0">
              <a:solidFill>
                <a:srgbClr val="2D4B9B"/>
              </a:solidFill>
            </a:endParaRPr>
          </a:p>
          <a:p>
            <a:pPr>
              <a:buClr>
                <a:srgbClr val="2D4B9B"/>
              </a:buClr>
            </a:pPr>
            <a:r>
              <a:rPr lang="de-DE" sz="1800" b="1" kern="0" dirty="0" err="1" smtClean="0">
                <a:solidFill>
                  <a:srgbClr val="000000"/>
                </a:solidFill>
              </a:rPr>
              <a:t>Andoya</a:t>
            </a:r>
            <a:r>
              <a:rPr lang="de-DE" sz="1800" b="1" kern="0" dirty="0" smtClean="0">
                <a:solidFill>
                  <a:srgbClr val="000000"/>
                </a:solidFill>
              </a:rPr>
              <a:t>, </a:t>
            </a:r>
            <a:r>
              <a:rPr lang="de-DE" sz="1800" b="1" kern="0" dirty="0">
                <a:solidFill>
                  <a:srgbClr val="000000"/>
                </a:solidFill>
              </a:rPr>
              <a:t>Rio </a:t>
            </a:r>
            <a:r>
              <a:rPr lang="de-DE" sz="1800" b="1" kern="0" dirty="0" err="1">
                <a:solidFill>
                  <a:srgbClr val="000000"/>
                </a:solidFill>
              </a:rPr>
              <a:t>Gallegos</a:t>
            </a:r>
            <a:r>
              <a:rPr lang="de-DE" sz="1800" b="1" kern="0" dirty="0">
                <a:solidFill>
                  <a:srgbClr val="000000"/>
                </a:solidFill>
              </a:rPr>
              <a:t>, </a:t>
            </a:r>
            <a:r>
              <a:rPr lang="de-DE" sz="1800" b="1" kern="0" dirty="0" err="1" smtClean="0">
                <a:solidFill>
                  <a:srgbClr val="000000"/>
                </a:solidFill>
              </a:rPr>
              <a:t>Eureka</a:t>
            </a:r>
            <a:r>
              <a:rPr lang="de-DE" sz="1800" b="1" kern="0" dirty="0">
                <a:solidFill>
                  <a:srgbClr val="000000"/>
                </a:solidFill>
              </a:rPr>
              <a:t>, </a:t>
            </a:r>
            <a:r>
              <a:rPr lang="de-DE" sz="1800" b="1" kern="0" dirty="0" smtClean="0">
                <a:solidFill>
                  <a:srgbClr val="000000"/>
                </a:solidFill>
              </a:rPr>
              <a:t>Sondre Stromfjord, Tor </a:t>
            </a:r>
            <a:r>
              <a:rPr lang="de-DE" sz="1800" b="1" kern="0" dirty="0" err="1" smtClean="0">
                <a:solidFill>
                  <a:srgbClr val="000000"/>
                </a:solidFill>
              </a:rPr>
              <a:t>Vergata</a:t>
            </a:r>
            <a:r>
              <a:rPr lang="de-DE" sz="1800" b="1" kern="0" dirty="0" smtClean="0">
                <a:solidFill>
                  <a:srgbClr val="000000"/>
                </a:solidFill>
              </a:rPr>
              <a:t>, …</a:t>
            </a:r>
          </a:p>
          <a:p>
            <a:pPr>
              <a:buClr>
                <a:srgbClr val="2D4B9B"/>
              </a:buClr>
            </a:pPr>
            <a:r>
              <a:rPr lang="de-DE" sz="1800" b="1" kern="0" dirty="0" err="1" smtClean="0">
                <a:solidFill>
                  <a:srgbClr val="000000"/>
                </a:solidFill>
              </a:rPr>
              <a:t>slow</a:t>
            </a:r>
            <a:r>
              <a:rPr lang="de-DE" sz="1800" b="1" kern="0" dirty="0" smtClean="0">
                <a:solidFill>
                  <a:srgbClr val="000000"/>
                </a:solidFill>
              </a:rPr>
              <a:t> </a:t>
            </a:r>
            <a:r>
              <a:rPr lang="de-DE" sz="1800" b="1" kern="0" dirty="0" err="1" smtClean="0">
                <a:solidFill>
                  <a:srgbClr val="000000"/>
                </a:solidFill>
              </a:rPr>
              <a:t>submission</a:t>
            </a:r>
            <a:r>
              <a:rPr lang="de-DE" sz="1800" b="1" kern="0" dirty="0" smtClean="0">
                <a:solidFill>
                  <a:srgbClr val="000000"/>
                </a:solidFill>
              </a:rPr>
              <a:t>, </a:t>
            </a:r>
            <a:r>
              <a:rPr lang="de-DE" sz="1800" b="1" kern="0" dirty="0" err="1" smtClean="0">
                <a:solidFill>
                  <a:srgbClr val="000000"/>
                </a:solidFill>
              </a:rPr>
              <a:t>hdf</a:t>
            </a:r>
            <a:r>
              <a:rPr lang="de-DE" sz="1800" b="1" kern="0" dirty="0" smtClean="0">
                <a:solidFill>
                  <a:srgbClr val="000000"/>
                </a:solidFill>
              </a:rPr>
              <a:t> still not </a:t>
            </a:r>
            <a:r>
              <a:rPr lang="de-DE" sz="1800" b="1" kern="0" dirty="0" err="1" smtClean="0">
                <a:solidFill>
                  <a:srgbClr val="000000"/>
                </a:solidFill>
              </a:rPr>
              <a:t>widespread</a:t>
            </a:r>
            <a:r>
              <a:rPr lang="de-DE" sz="1800" b="1" kern="0" dirty="0" smtClean="0">
                <a:solidFill>
                  <a:srgbClr val="000000"/>
                </a:solidFill>
              </a:rPr>
              <a:t>, </a:t>
            </a:r>
            <a:r>
              <a:rPr lang="de-DE" sz="1800" b="1" kern="0" dirty="0" err="1" smtClean="0">
                <a:solidFill>
                  <a:srgbClr val="000000"/>
                </a:solidFill>
              </a:rPr>
              <a:t>hdf</a:t>
            </a:r>
            <a:r>
              <a:rPr lang="de-DE" sz="1800" b="1" kern="0" dirty="0" smtClean="0">
                <a:solidFill>
                  <a:srgbClr val="000000"/>
                </a:solidFill>
              </a:rPr>
              <a:t>-aerosol </a:t>
            </a:r>
            <a:r>
              <a:rPr lang="de-DE" sz="1800" b="1" kern="0" dirty="0" err="1" smtClean="0">
                <a:solidFill>
                  <a:srgbClr val="000000"/>
                </a:solidFill>
              </a:rPr>
              <a:t>missing</a:t>
            </a:r>
            <a:endParaRPr lang="de-DE" sz="1800" b="1" kern="0" dirty="0" smtClean="0">
              <a:solidFill>
                <a:srgbClr val="000000"/>
              </a:solidFill>
            </a:endParaRPr>
          </a:p>
          <a:p>
            <a:pPr>
              <a:buClr>
                <a:srgbClr val="2D4B9B"/>
              </a:buClr>
            </a:pPr>
            <a:r>
              <a:rPr lang="de-DE" sz="1800" b="1" kern="0" dirty="0" err="1">
                <a:solidFill>
                  <a:srgbClr val="000000"/>
                </a:solidFill>
              </a:rPr>
              <a:t>a</a:t>
            </a:r>
            <a:r>
              <a:rPr lang="de-DE" sz="1800" b="1" kern="0" dirty="0" err="1" smtClean="0">
                <a:solidFill>
                  <a:srgbClr val="000000"/>
                </a:solidFill>
              </a:rPr>
              <a:t>ging</a:t>
            </a:r>
            <a:r>
              <a:rPr lang="de-DE" sz="1800" b="1" kern="0" dirty="0" smtClean="0">
                <a:solidFill>
                  <a:srgbClr val="000000"/>
                </a:solidFill>
              </a:rPr>
              <a:t> &amp; </a:t>
            </a:r>
            <a:r>
              <a:rPr lang="de-DE" sz="1800" b="1" kern="0" dirty="0" err="1" smtClean="0">
                <a:solidFill>
                  <a:srgbClr val="000000"/>
                </a:solidFill>
              </a:rPr>
              <a:t>retirement</a:t>
            </a:r>
            <a:endParaRPr lang="de-DE" sz="1800" b="1" kern="0" dirty="0" smtClean="0">
              <a:solidFill>
                <a:srgbClr val="000000"/>
              </a:solidFill>
            </a:endParaRPr>
          </a:p>
          <a:p>
            <a:pPr>
              <a:buClr>
                <a:srgbClr val="2D4B9B"/>
              </a:buClr>
            </a:pPr>
            <a:r>
              <a:rPr lang="de-DE" sz="1800" b="1" kern="0" dirty="0" smtClean="0">
                <a:solidFill>
                  <a:srgbClr val="000000"/>
                </a:solidFill>
              </a:rPr>
              <a:t>perception </a:t>
            </a:r>
            <a:r>
              <a:rPr lang="de-DE" sz="1800" b="1" kern="0" dirty="0" smtClean="0">
                <a:solidFill>
                  <a:srgbClr val="000000"/>
                </a:solidFill>
              </a:rPr>
              <a:t>of „same old“</a:t>
            </a:r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5795889" y="2576736"/>
            <a:ext cx="2952575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2425" indent="-35242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2603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è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2D4B9B"/>
              </a:buClr>
            </a:pPr>
            <a:r>
              <a:rPr lang="de-DE" sz="1800" b="1" kern="0" dirty="0" smtClean="0">
                <a:solidFill>
                  <a:srgbClr val="000000"/>
                </a:solidFill>
              </a:rPr>
              <a:t>Khaykin et al. </a:t>
            </a:r>
            <a:r>
              <a:rPr lang="de-DE" sz="1800" b="1" kern="0" dirty="0" err="1" smtClean="0">
                <a:solidFill>
                  <a:srgbClr val="000000"/>
                </a:solidFill>
              </a:rPr>
              <a:t>aerosol</a:t>
            </a:r>
            <a:r>
              <a:rPr lang="de-DE" sz="1800" b="1" kern="0" dirty="0" smtClean="0">
                <a:solidFill>
                  <a:srgbClr val="000000"/>
                </a:solidFill>
              </a:rPr>
              <a:t> time </a:t>
            </a:r>
            <a:r>
              <a:rPr lang="de-DE" sz="1800" b="1" kern="0" dirty="0" err="1" smtClean="0">
                <a:solidFill>
                  <a:srgbClr val="000000"/>
                </a:solidFill>
              </a:rPr>
              <a:t>series</a:t>
            </a:r>
            <a:endParaRPr lang="de-DE" sz="1800" b="1" kern="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3407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2949353" y="79508"/>
            <a:ext cx="3135794" cy="69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defTabSz="457200" eaLnBrk="1" hangingPunct="1">
              <a:lnSpc>
                <a:spcPct val="130000"/>
              </a:lnSpc>
              <a:spcAft>
                <a:spcPts val="0"/>
              </a:spcAft>
              <a:defRPr/>
            </a:pPr>
            <a:r>
              <a:rPr lang="en-US" b="1" dirty="0" smtClean="0">
                <a:cs typeface="+mn-cs"/>
              </a:rPr>
              <a:t>12-month summary (3):</a:t>
            </a:r>
            <a:br>
              <a:rPr lang="en-US" b="1" dirty="0" smtClean="0">
                <a:cs typeface="+mn-cs"/>
              </a:rPr>
            </a:br>
            <a:r>
              <a:rPr lang="en-US" b="1" dirty="0" smtClean="0">
                <a:solidFill>
                  <a:srgbClr val="FF0000"/>
                </a:solidFill>
                <a:cs typeface="+mn-cs"/>
              </a:rPr>
              <a:t>chronic </a:t>
            </a:r>
            <a:r>
              <a:rPr lang="en-US" b="1" dirty="0" smtClean="0">
                <a:solidFill>
                  <a:srgbClr val="FF0000"/>
                </a:solidFill>
              </a:rPr>
              <a:t>issues, little hope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81000" y="1962150"/>
            <a:ext cx="7468711" cy="73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b="1" i="1" dirty="0" smtClean="0">
                <a:cs typeface="+mn-cs"/>
              </a:rPr>
              <a:t>Andoya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i="1" dirty="0">
                <a:cs typeface="+mn-cs"/>
              </a:rPr>
              <a:t>	</a:t>
            </a:r>
            <a:r>
              <a:rPr lang="en-US" i="1" dirty="0" smtClean="0">
                <a:cs typeface="+mn-cs"/>
              </a:rPr>
              <a:t>Laser failure. Replacement planned for several years (no support)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81000" y="3009900"/>
            <a:ext cx="5423280" cy="73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b="1" i="1" dirty="0" smtClean="0">
                <a:cs typeface="+mn-cs"/>
              </a:rPr>
              <a:t>Boulder Aer</a:t>
            </a:r>
            <a:endParaRPr lang="en-US" b="1" i="1" dirty="0">
              <a:cs typeface="+mn-cs"/>
            </a:endParaRP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i="1" dirty="0" smtClean="0">
                <a:cs typeface="+mn-cs"/>
              </a:rPr>
              <a:t>	Instrument failure, no staffing, re-open 2019?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4057650"/>
            <a:ext cx="5489003" cy="73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b="1" i="1" dirty="0" smtClean="0">
                <a:cs typeface="+mn-cs"/>
              </a:rPr>
              <a:t>Rio Gallegos O3/T/Aer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i="1" dirty="0">
                <a:cs typeface="+mn-cs"/>
              </a:rPr>
              <a:t>	</a:t>
            </a:r>
            <a:r>
              <a:rPr lang="en-US" i="1" dirty="0" smtClean="0">
                <a:cs typeface="+mn-cs"/>
              </a:rPr>
              <a:t>Gas supply, instrument, communication failure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81000" y="5105400"/>
            <a:ext cx="7795724" cy="73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b="1" i="1" dirty="0" err="1" smtClean="0">
                <a:cs typeface="+mn-cs"/>
              </a:rPr>
              <a:t>ALVICE</a:t>
            </a:r>
            <a:r>
              <a:rPr lang="en-US" b="1" i="1" dirty="0" smtClean="0">
                <a:cs typeface="+mn-cs"/>
              </a:rPr>
              <a:t> Mobile H2O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i="1" dirty="0">
                <a:cs typeface="+mn-cs"/>
              </a:rPr>
              <a:t>	</a:t>
            </a:r>
            <a:r>
              <a:rPr lang="en-US" i="1" dirty="0" smtClean="0">
                <a:cs typeface="+mn-cs"/>
              </a:rPr>
              <a:t>No funding for NDACC, t</a:t>
            </a:r>
            <a:r>
              <a:rPr lang="en-US" i="1" dirty="0" smtClean="0"/>
              <a:t>ransferred </a:t>
            </a:r>
            <a:r>
              <a:rPr lang="en-US" i="1" dirty="0"/>
              <a:t>from </a:t>
            </a:r>
            <a:r>
              <a:rPr lang="en-US" i="1" dirty="0" smtClean="0"/>
              <a:t>GSFC </a:t>
            </a:r>
            <a:r>
              <a:rPr lang="en-US" i="1" dirty="0"/>
              <a:t>to </a:t>
            </a:r>
            <a:r>
              <a:rPr lang="en-US" i="1" dirty="0" smtClean="0"/>
              <a:t>Howard U./Beltsville</a:t>
            </a:r>
            <a:endParaRPr lang="en-US" i="1" dirty="0">
              <a:cs typeface="+mn-cs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81000" y="914400"/>
            <a:ext cx="2940228" cy="73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b="1" i="1" dirty="0" err="1" smtClean="0">
                <a:cs typeface="+mn-cs"/>
              </a:rPr>
              <a:t>Sondrestromfjord</a:t>
            </a:r>
            <a:r>
              <a:rPr lang="en-US" b="1" i="1" dirty="0" smtClean="0">
                <a:cs typeface="+mn-cs"/>
              </a:rPr>
              <a:t> Temp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i="1" dirty="0">
                <a:cs typeface="+mn-cs"/>
              </a:rPr>
              <a:t>	</a:t>
            </a:r>
            <a:r>
              <a:rPr lang="en-US" i="1" dirty="0" smtClean="0">
                <a:cs typeface="+mn-cs"/>
              </a:rPr>
              <a:t>!! station closed !!</a:t>
            </a:r>
          </a:p>
        </p:txBody>
      </p:sp>
    </p:spTree>
    <p:extLst>
      <p:ext uri="{BB962C8B-B14F-4D97-AF65-F5344CB8AC3E}">
        <p14:creationId xmlns:p14="http://schemas.microsoft.com/office/powerpoint/2010/main" val="2829563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3024686" y="60785"/>
            <a:ext cx="2985112" cy="73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defTabSz="457200" eaLnBrk="1" hangingPunct="1">
              <a:lnSpc>
                <a:spcPct val="130000"/>
              </a:lnSpc>
              <a:spcAft>
                <a:spcPts val="0"/>
              </a:spcAft>
              <a:defRPr/>
            </a:pPr>
            <a:r>
              <a:rPr lang="en-US" b="1" dirty="0" smtClean="0">
                <a:cs typeface="+mn-cs"/>
              </a:rPr>
              <a:t>12-month summary (4):</a:t>
            </a:r>
            <a:br>
              <a:rPr lang="en-US" b="1" dirty="0" smtClean="0">
                <a:cs typeface="+mn-cs"/>
              </a:rPr>
            </a:br>
            <a:r>
              <a:rPr lang="en-US" b="1" dirty="0" smtClean="0">
                <a:solidFill>
                  <a:srgbClr val="FF0000"/>
                </a:solidFill>
                <a:cs typeface="+mn-cs"/>
              </a:rPr>
              <a:t>The water vapor case…</a:t>
            </a:r>
            <a:endParaRPr lang="en-US" b="1" i="1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533400" y="1324654"/>
            <a:ext cx="7915950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b="1" i="1" dirty="0" smtClean="0">
                <a:cs typeface="+mn-cs"/>
              </a:rPr>
              <a:t>All H2O Lidars: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endParaRPr lang="en-US" i="1" dirty="0" smtClean="0">
              <a:cs typeface="+mn-cs"/>
            </a:endParaRP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i="1" dirty="0" smtClean="0">
                <a:cs typeface="+mn-cs"/>
              </a:rPr>
              <a:t>almost no data archived despite data</a:t>
            </a:r>
            <a:br>
              <a:rPr lang="en-US" i="1" dirty="0" smtClean="0">
                <a:cs typeface="+mn-cs"/>
              </a:rPr>
            </a:br>
            <a:r>
              <a:rPr lang="en-US" i="1" dirty="0" smtClean="0">
                <a:cs typeface="+mn-cs"/>
              </a:rPr>
              <a:t>format finalization in late 2016 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endParaRPr lang="en-US" i="1" dirty="0" smtClean="0">
              <a:cs typeface="+mn-cs"/>
            </a:endParaRP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i="1" dirty="0" smtClean="0">
                <a:cs typeface="+mn-cs"/>
              </a:rPr>
              <a:t>However: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en-US" i="1" dirty="0" smtClean="0">
                <a:cs typeface="+mn-cs"/>
              </a:rPr>
              <a:t>Format update in October 2017: Efforts to push for data archiving ongoing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de-DE" i="1" dirty="0" smtClean="0">
                <a:cs typeface="+mn-cs"/>
              </a:rPr>
              <a:t>1 </a:t>
            </a:r>
            <a:r>
              <a:rPr lang="de-DE" i="1" dirty="0" err="1" smtClean="0">
                <a:cs typeface="+mn-cs"/>
              </a:rPr>
              <a:t>hdf</a:t>
            </a:r>
            <a:r>
              <a:rPr lang="de-DE" i="1" dirty="0" smtClean="0">
                <a:cs typeface="+mn-cs"/>
              </a:rPr>
              <a:t>-File </a:t>
            </a:r>
            <a:r>
              <a:rPr lang="de-DE" i="1" dirty="0" err="1" smtClean="0">
                <a:cs typeface="+mn-cs"/>
              </a:rPr>
              <a:t>by</a:t>
            </a:r>
            <a:r>
              <a:rPr lang="de-DE" i="1" dirty="0" smtClean="0">
                <a:cs typeface="+mn-cs"/>
              </a:rPr>
              <a:t> Table Mountain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de-DE" i="1" dirty="0" smtClean="0">
                <a:cs typeface="+mn-cs"/>
              </a:rPr>
              <a:t>1 </a:t>
            </a:r>
            <a:r>
              <a:rPr lang="de-DE" i="1" dirty="0" err="1" smtClean="0">
                <a:cs typeface="+mn-cs"/>
              </a:rPr>
              <a:t>month</a:t>
            </a:r>
            <a:r>
              <a:rPr lang="de-DE" i="1" dirty="0" smtClean="0">
                <a:cs typeface="+mn-cs"/>
              </a:rPr>
              <a:t> AMES </a:t>
            </a:r>
            <a:r>
              <a:rPr lang="de-DE" i="1" dirty="0" err="1" smtClean="0">
                <a:cs typeface="+mn-cs"/>
              </a:rPr>
              <a:t>by</a:t>
            </a:r>
            <a:r>
              <a:rPr lang="de-DE" i="1" dirty="0" smtClean="0">
                <a:cs typeface="+mn-cs"/>
              </a:rPr>
              <a:t> </a:t>
            </a:r>
            <a:r>
              <a:rPr lang="de-DE" i="1" dirty="0" err="1" smtClean="0">
                <a:cs typeface="+mn-cs"/>
              </a:rPr>
              <a:t>Potenza</a:t>
            </a:r>
            <a:endParaRPr lang="de-DE" i="1" dirty="0" smtClean="0">
              <a:cs typeface="+mn-cs"/>
            </a:endParaRPr>
          </a:p>
          <a:p>
            <a:pPr defTabSz="457200">
              <a:lnSpc>
                <a:spcPct val="1300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de-DE" i="1" dirty="0" smtClean="0">
                <a:cs typeface="+mn-cs"/>
              </a:rPr>
              <a:t>2003 </a:t>
            </a:r>
            <a:r>
              <a:rPr lang="de-DE" i="1" dirty="0" err="1" smtClean="0">
                <a:cs typeface="+mn-cs"/>
              </a:rPr>
              <a:t>to</a:t>
            </a:r>
            <a:r>
              <a:rPr lang="de-DE" i="1" dirty="0" smtClean="0">
                <a:cs typeface="+mn-cs"/>
              </a:rPr>
              <a:t> 2010 AMES </a:t>
            </a:r>
            <a:r>
              <a:rPr lang="de-DE" i="1" dirty="0" err="1" smtClean="0">
                <a:cs typeface="+mn-cs"/>
              </a:rPr>
              <a:t>by</a:t>
            </a:r>
            <a:r>
              <a:rPr lang="de-DE" i="1" dirty="0" smtClean="0">
                <a:cs typeface="+mn-cs"/>
              </a:rPr>
              <a:t> </a:t>
            </a:r>
            <a:r>
              <a:rPr lang="de-DE" i="1" dirty="0" err="1" smtClean="0">
                <a:cs typeface="+mn-cs"/>
              </a:rPr>
              <a:t>Rome</a:t>
            </a:r>
            <a:r>
              <a:rPr lang="de-DE" i="1" dirty="0" smtClean="0">
                <a:cs typeface="+mn-cs"/>
              </a:rPr>
              <a:t> Tor-</a:t>
            </a:r>
            <a:r>
              <a:rPr lang="de-DE" i="1" dirty="0" err="1" smtClean="0">
                <a:cs typeface="+mn-cs"/>
              </a:rPr>
              <a:t>Vergata</a:t>
            </a:r>
            <a:endParaRPr lang="en-US" i="1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176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494505" y="1981200"/>
            <a:ext cx="6377067" cy="65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>
              <a:lnSpc>
                <a:spcPct val="130000"/>
              </a:lnSpc>
              <a:spcAft>
                <a:spcPts val="0"/>
              </a:spcAft>
              <a:defRPr/>
            </a:pPr>
            <a:r>
              <a:rPr lang="en-US" sz="1400" b="1" i="1" dirty="0" smtClean="0">
                <a:cs typeface="+mn-cs"/>
              </a:rPr>
              <a:t>LAVANDE (phase 2) at OHP,  March 2018:</a:t>
            </a:r>
            <a:endParaRPr lang="en-US" sz="1400" b="1" i="1" dirty="0">
              <a:cs typeface="+mn-cs"/>
            </a:endParaRPr>
          </a:p>
          <a:p>
            <a:pPr defTabSz="457200">
              <a:lnSpc>
                <a:spcPct val="130000"/>
              </a:lnSpc>
              <a:spcAft>
                <a:spcPts val="0"/>
              </a:spcAft>
              <a:defRPr/>
            </a:pPr>
            <a:r>
              <a:rPr lang="en-US" sz="1400" i="1" dirty="0" smtClean="0">
                <a:solidFill>
                  <a:srgbClr val="0000CC"/>
                </a:solidFill>
              </a:rPr>
              <a:t>GSFC-STROZ</a:t>
            </a:r>
            <a:r>
              <a:rPr lang="en-US" sz="1400" i="1" dirty="0" smtClean="0"/>
              <a:t> </a:t>
            </a:r>
            <a:r>
              <a:rPr lang="en-US" sz="1400" i="1" dirty="0"/>
              <a:t>(</a:t>
            </a:r>
            <a:r>
              <a:rPr lang="en-US" sz="1400" i="1" dirty="0" smtClean="0"/>
              <a:t>McGee), LATMOS O3 (Godin-Beekmann), </a:t>
            </a:r>
            <a:r>
              <a:rPr lang="en-US" sz="1400" i="1" dirty="0"/>
              <a:t>T </a:t>
            </a:r>
            <a:r>
              <a:rPr lang="en-US" sz="1400" i="1" dirty="0" smtClean="0"/>
              <a:t>(Keckhut)</a:t>
            </a:r>
            <a:endParaRPr lang="en-US" sz="1400" i="1" dirty="0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494505" y="2819400"/>
            <a:ext cx="4937570" cy="65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>
              <a:lnSpc>
                <a:spcPct val="130000"/>
              </a:lnSpc>
              <a:spcAft>
                <a:spcPts val="0"/>
              </a:spcAft>
              <a:defRPr/>
            </a:pPr>
            <a:r>
              <a:rPr lang="en-US" sz="1400" b="1" i="1" dirty="0" smtClean="0">
                <a:cs typeface="+mn-cs"/>
              </a:rPr>
              <a:t>Hohenpeissenberg, October 2018:</a:t>
            </a:r>
            <a:endParaRPr lang="en-US" sz="1400" b="1" i="1" dirty="0">
              <a:cs typeface="+mn-cs"/>
            </a:endParaRPr>
          </a:p>
          <a:p>
            <a:pPr defTabSz="457200">
              <a:lnSpc>
                <a:spcPct val="130000"/>
              </a:lnSpc>
              <a:spcAft>
                <a:spcPts val="0"/>
              </a:spcAft>
              <a:defRPr/>
            </a:pPr>
            <a:r>
              <a:rPr lang="en-US" sz="1400" i="1" dirty="0" smtClean="0">
                <a:solidFill>
                  <a:srgbClr val="0000CC"/>
                </a:solidFill>
              </a:rPr>
              <a:t>GSFC-</a:t>
            </a:r>
            <a:r>
              <a:rPr lang="en-US" sz="1400" i="1" dirty="0" err="1" smtClean="0">
                <a:solidFill>
                  <a:srgbClr val="0000CC"/>
                </a:solidFill>
              </a:rPr>
              <a:t>STROZ</a:t>
            </a:r>
            <a:r>
              <a:rPr lang="en-US" sz="1400" i="1" dirty="0" smtClean="0"/>
              <a:t> </a:t>
            </a:r>
            <a:r>
              <a:rPr lang="en-US" sz="1400" i="1" dirty="0"/>
              <a:t>(</a:t>
            </a:r>
            <a:r>
              <a:rPr lang="en-US" sz="1400" i="1" dirty="0" smtClean="0"/>
              <a:t>McGee), DWD O3 and T (Steinbrecht)</a:t>
            </a:r>
            <a:endParaRPr lang="en-US" sz="1400" i="1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2878815" y="60785"/>
            <a:ext cx="3276858" cy="73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defTabSz="457200" eaLnBrk="1" hangingPunct="1">
              <a:lnSpc>
                <a:spcPct val="130000"/>
              </a:lnSpc>
              <a:spcAft>
                <a:spcPts val="0"/>
              </a:spcAft>
              <a:defRPr/>
            </a:pPr>
            <a:r>
              <a:rPr lang="en-US" b="1" dirty="0" smtClean="0">
                <a:cs typeface="+mn-cs"/>
              </a:rPr>
              <a:t>12-month </a:t>
            </a:r>
            <a:r>
              <a:rPr lang="en-US" b="1" dirty="0">
                <a:cs typeface="+mn-cs"/>
              </a:rPr>
              <a:t>s</a:t>
            </a:r>
            <a:r>
              <a:rPr lang="en-US" b="1" dirty="0" smtClean="0">
                <a:cs typeface="+mn-cs"/>
              </a:rPr>
              <a:t>ummary (5)</a:t>
            </a:r>
          </a:p>
          <a:p>
            <a:pPr algn="ctr" defTabSz="457200" eaLnBrk="1" hangingPunct="1">
              <a:lnSpc>
                <a:spcPct val="130000"/>
              </a:lnSpc>
              <a:spcAft>
                <a:spcPts val="0"/>
              </a:spcAft>
              <a:defRPr/>
            </a:pPr>
            <a:r>
              <a:rPr lang="en-US" b="1" dirty="0" smtClean="0">
                <a:cs typeface="+mn-cs"/>
              </a:rPr>
              <a:t>Past and future </a:t>
            </a:r>
            <a:r>
              <a:rPr lang="en-US" b="1" dirty="0">
                <a:cs typeface="+mn-cs"/>
              </a:rPr>
              <a:t>c</a:t>
            </a:r>
            <a:r>
              <a:rPr lang="en-US" b="1" dirty="0" smtClean="0">
                <a:cs typeface="+mn-cs"/>
              </a:rPr>
              <a:t>ampaigns</a:t>
            </a:r>
            <a:endParaRPr lang="en-US" b="1" i="1" dirty="0">
              <a:cs typeface="+mn-cs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72630" y="3581400"/>
            <a:ext cx="1669047" cy="412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>
              <a:lnSpc>
                <a:spcPct val="130000"/>
              </a:lnSpc>
              <a:spcAft>
                <a:spcPts val="0"/>
              </a:spcAft>
              <a:defRPr/>
            </a:pPr>
            <a:r>
              <a:rPr lang="en-US" b="1" dirty="0" smtClean="0">
                <a:cs typeface="+mn-cs"/>
              </a:rPr>
              <a:t>future plans: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457200" y="1154723"/>
            <a:ext cx="6377067" cy="65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>
              <a:lnSpc>
                <a:spcPct val="130000"/>
              </a:lnSpc>
              <a:spcAft>
                <a:spcPts val="0"/>
              </a:spcAft>
              <a:defRPr/>
            </a:pPr>
            <a:r>
              <a:rPr lang="en-US" sz="1400" b="1" i="1" dirty="0" err="1" smtClean="0">
                <a:cs typeface="+mn-cs"/>
              </a:rPr>
              <a:t>LAVANDE</a:t>
            </a:r>
            <a:r>
              <a:rPr lang="en-US" sz="1400" b="1" i="1" dirty="0" smtClean="0">
                <a:cs typeface="+mn-cs"/>
              </a:rPr>
              <a:t> (phase 1) at OHP, July 2017:</a:t>
            </a:r>
            <a:endParaRPr lang="en-US" sz="1400" b="1" i="1" dirty="0">
              <a:cs typeface="+mn-cs"/>
            </a:endParaRPr>
          </a:p>
          <a:p>
            <a:pPr defTabSz="457200">
              <a:lnSpc>
                <a:spcPct val="130000"/>
              </a:lnSpc>
              <a:spcAft>
                <a:spcPts val="0"/>
              </a:spcAft>
              <a:defRPr/>
            </a:pPr>
            <a:r>
              <a:rPr lang="en-US" sz="1400" i="1" dirty="0" smtClean="0">
                <a:solidFill>
                  <a:srgbClr val="0000CC"/>
                </a:solidFill>
              </a:rPr>
              <a:t>GSFC-STROZ</a:t>
            </a:r>
            <a:r>
              <a:rPr lang="en-US" sz="1400" i="1" dirty="0" smtClean="0"/>
              <a:t> </a:t>
            </a:r>
            <a:r>
              <a:rPr lang="en-US" sz="1400" i="1" dirty="0"/>
              <a:t>(</a:t>
            </a:r>
            <a:r>
              <a:rPr lang="en-US" sz="1400" i="1" dirty="0" smtClean="0"/>
              <a:t>McGee), LATMOS O3 (Godin-Beekmann), </a:t>
            </a:r>
            <a:r>
              <a:rPr lang="en-US" sz="1400" i="1" dirty="0"/>
              <a:t>T </a:t>
            </a:r>
            <a:r>
              <a:rPr lang="en-US" sz="1400" i="1" dirty="0" smtClean="0"/>
              <a:t>(Keckhut)</a:t>
            </a:r>
            <a:endParaRPr lang="en-US" sz="1400" i="1" dirty="0"/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457200" y="4016661"/>
            <a:ext cx="6652783" cy="65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>
              <a:lnSpc>
                <a:spcPct val="130000"/>
              </a:lnSpc>
              <a:spcAft>
                <a:spcPts val="0"/>
              </a:spcAft>
              <a:defRPr/>
            </a:pPr>
            <a:r>
              <a:rPr lang="en-US" sz="1400" b="1" i="1" dirty="0" smtClean="0">
                <a:cs typeface="+mn-cs"/>
              </a:rPr>
              <a:t>Maïdo-Reunion MORGANE-2 (some time in 2019/2020):</a:t>
            </a:r>
            <a:endParaRPr lang="en-US" sz="1400" b="1" i="1" dirty="0">
              <a:cs typeface="+mn-cs"/>
            </a:endParaRPr>
          </a:p>
          <a:p>
            <a:pPr defTabSz="457200">
              <a:lnSpc>
                <a:spcPct val="130000"/>
              </a:lnSpc>
              <a:spcAft>
                <a:spcPts val="0"/>
              </a:spcAft>
              <a:defRPr/>
            </a:pPr>
            <a:r>
              <a:rPr lang="en-US" sz="1400" i="1" dirty="0" smtClean="0">
                <a:solidFill>
                  <a:srgbClr val="0000CC"/>
                </a:solidFill>
              </a:rPr>
              <a:t>GSFC-STROZ</a:t>
            </a:r>
            <a:r>
              <a:rPr lang="en-US" sz="1400" i="1" dirty="0" smtClean="0"/>
              <a:t> </a:t>
            </a:r>
            <a:r>
              <a:rPr lang="en-US" sz="1400" i="1" dirty="0"/>
              <a:t>(</a:t>
            </a:r>
            <a:r>
              <a:rPr lang="en-US" sz="1400" i="1" dirty="0" smtClean="0"/>
              <a:t>McGee), OPAR O3 (Portafaix), T (Keckhut), H2O (Duflot)</a:t>
            </a:r>
            <a:endParaRPr lang="en-US" sz="1400" i="1" dirty="0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457200" y="4691987"/>
            <a:ext cx="4714752" cy="65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>
              <a:lnSpc>
                <a:spcPct val="130000"/>
              </a:lnSpc>
              <a:spcAft>
                <a:spcPts val="0"/>
              </a:spcAft>
              <a:defRPr/>
            </a:pPr>
            <a:r>
              <a:rPr lang="en-US" sz="1400" b="1" i="1" dirty="0" smtClean="0">
                <a:cs typeface="+mn-cs"/>
              </a:rPr>
              <a:t>Lauder (2020?):</a:t>
            </a:r>
            <a:endParaRPr lang="en-US" sz="1400" b="1" i="1" dirty="0">
              <a:cs typeface="+mn-cs"/>
            </a:endParaRPr>
          </a:p>
          <a:p>
            <a:pPr defTabSz="457200">
              <a:lnSpc>
                <a:spcPct val="130000"/>
              </a:lnSpc>
              <a:spcAft>
                <a:spcPts val="0"/>
              </a:spcAft>
              <a:defRPr/>
            </a:pPr>
            <a:r>
              <a:rPr lang="en-US" sz="1400" i="1" dirty="0" smtClean="0">
                <a:solidFill>
                  <a:srgbClr val="0000CC"/>
                </a:solidFill>
              </a:rPr>
              <a:t>GSFC-STROZ</a:t>
            </a:r>
            <a:r>
              <a:rPr lang="en-US" sz="1400" i="1" dirty="0" smtClean="0"/>
              <a:t> </a:t>
            </a:r>
            <a:r>
              <a:rPr lang="en-US" sz="1400" i="1" dirty="0"/>
              <a:t>(</a:t>
            </a:r>
            <a:r>
              <a:rPr lang="en-US" sz="1400" i="1" dirty="0" smtClean="0"/>
              <a:t>McGee), NIWA O3 (and T) (Querel)</a:t>
            </a:r>
            <a:endParaRPr lang="en-US" sz="1400" i="1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57200" y="5367314"/>
            <a:ext cx="6308137" cy="65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>
              <a:lnSpc>
                <a:spcPct val="130000"/>
              </a:lnSpc>
              <a:spcAft>
                <a:spcPts val="0"/>
              </a:spcAft>
              <a:defRPr/>
            </a:pPr>
            <a:r>
              <a:rPr lang="en-US" sz="1400" b="1" i="1" dirty="0" smtClean="0">
                <a:cs typeface="+mn-cs"/>
              </a:rPr>
              <a:t>Rio Gallegos (20xx):</a:t>
            </a:r>
            <a:endParaRPr lang="en-US" sz="1400" b="1" i="1" dirty="0">
              <a:cs typeface="+mn-cs"/>
            </a:endParaRPr>
          </a:p>
          <a:p>
            <a:pPr defTabSz="457200">
              <a:lnSpc>
                <a:spcPct val="130000"/>
              </a:lnSpc>
              <a:spcAft>
                <a:spcPts val="0"/>
              </a:spcAft>
              <a:defRPr/>
            </a:pPr>
            <a:r>
              <a:rPr lang="en-US" sz="1400" i="1" dirty="0" smtClean="0">
                <a:solidFill>
                  <a:srgbClr val="0000CC"/>
                </a:solidFill>
              </a:rPr>
              <a:t>GSFC-STROZ</a:t>
            </a:r>
            <a:r>
              <a:rPr lang="en-US" sz="1400" i="1" dirty="0" smtClean="0"/>
              <a:t> </a:t>
            </a:r>
            <a:r>
              <a:rPr lang="en-US" sz="1400" i="1" dirty="0"/>
              <a:t>(</a:t>
            </a:r>
            <a:r>
              <a:rPr lang="en-US" sz="1400" i="1" dirty="0" smtClean="0"/>
              <a:t>McGee), CEILAP O3 and T (Quel, Salvador, Wolfram)</a:t>
            </a:r>
            <a:endParaRPr lang="en-US" sz="1400" i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2287307" y="60785"/>
            <a:ext cx="4459875" cy="73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defTabSz="457200" eaLnBrk="1" hangingPunct="1">
              <a:lnSpc>
                <a:spcPct val="130000"/>
              </a:lnSpc>
              <a:spcAft>
                <a:spcPts val="0"/>
              </a:spcAft>
              <a:defRPr/>
            </a:pPr>
            <a:r>
              <a:rPr lang="en-US" b="1" dirty="0" smtClean="0">
                <a:cs typeface="+mn-cs"/>
              </a:rPr>
              <a:t>NDACC Lidar Working Group Website</a:t>
            </a:r>
          </a:p>
          <a:p>
            <a:pPr algn="ctr" defTabSz="457200" eaLnBrk="1" hangingPunct="1">
              <a:lnSpc>
                <a:spcPct val="130000"/>
              </a:lnSpc>
              <a:spcAft>
                <a:spcPts val="0"/>
              </a:spcAft>
              <a:defRPr/>
            </a:pPr>
            <a:r>
              <a:rPr lang="en-US" b="1" dirty="0" smtClean="0">
                <a:cs typeface="+mn-cs"/>
              </a:rPr>
              <a:t>Host Change</a:t>
            </a:r>
            <a:endParaRPr lang="en-US" b="1" i="1" dirty="0">
              <a:cs typeface="+mn-cs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28699" y="907960"/>
            <a:ext cx="4144083" cy="1052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>
              <a:lnSpc>
                <a:spcPct val="130000"/>
              </a:lnSpc>
              <a:spcAft>
                <a:spcPts val="0"/>
              </a:spcAft>
              <a:defRPr/>
            </a:pPr>
            <a:r>
              <a:rPr lang="en-US" sz="1200" b="1" i="1" dirty="0" smtClean="0">
                <a:cs typeface="+mn-cs"/>
              </a:rPr>
              <a:t>Former site managed by RIVM (Netherlands):</a:t>
            </a:r>
            <a:br>
              <a:rPr lang="en-US" sz="1200" b="1" i="1" dirty="0" smtClean="0">
                <a:cs typeface="+mn-cs"/>
              </a:rPr>
            </a:br>
            <a:r>
              <a:rPr lang="en-US" sz="1200" b="1" i="1" dirty="0" smtClean="0">
                <a:cs typeface="+mn-cs"/>
              </a:rPr>
              <a:t>(hosted by private company)</a:t>
            </a:r>
            <a:endParaRPr lang="en-US" sz="1200" b="1" i="1" dirty="0">
              <a:cs typeface="+mn-cs"/>
            </a:endParaRPr>
          </a:p>
          <a:p>
            <a:pPr defTabSz="457200">
              <a:lnSpc>
                <a:spcPct val="130000"/>
              </a:lnSpc>
              <a:spcAft>
                <a:spcPts val="0"/>
              </a:spcAft>
              <a:defRPr/>
            </a:pPr>
            <a:r>
              <a:rPr lang="en-US" sz="1200" i="1" dirty="0">
                <a:solidFill>
                  <a:srgbClr val="0000CC"/>
                </a:solidFill>
              </a:rPr>
              <a:t>http://ndacc-lidar.org</a:t>
            </a:r>
            <a:r>
              <a:rPr lang="en-US" sz="1200" i="1" dirty="0" smtClean="0">
                <a:solidFill>
                  <a:srgbClr val="0000CC"/>
                </a:solidFill>
              </a:rPr>
              <a:t>/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defRPr/>
            </a:pPr>
            <a:r>
              <a:rPr lang="en-US" sz="1200" b="1" i="1" dirty="0" smtClean="0"/>
              <a:t>To be discontinued December 2018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4393832" y="5108138"/>
            <a:ext cx="4673968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 defTabSz="457200">
              <a:lnSpc>
                <a:spcPct val="130000"/>
              </a:lnSpc>
              <a:spcAft>
                <a:spcPts val="0"/>
              </a:spcAft>
              <a:defRPr/>
            </a:pPr>
            <a:r>
              <a:rPr lang="en-US" sz="1200" b="1" i="1" dirty="0" smtClean="0">
                <a:cs typeface="+mn-cs"/>
              </a:rPr>
              <a:t>New site hosted by JPL-Table Mountain:</a:t>
            </a:r>
            <a:endParaRPr lang="en-US" sz="1200" b="1" i="1" dirty="0">
              <a:cs typeface="+mn-cs"/>
            </a:endParaRPr>
          </a:p>
          <a:p>
            <a:pPr algn="r" defTabSz="457200">
              <a:lnSpc>
                <a:spcPct val="130000"/>
              </a:lnSpc>
              <a:spcAft>
                <a:spcPts val="0"/>
              </a:spcAft>
              <a:defRPr/>
            </a:pPr>
            <a:r>
              <a:rPr lang="en-US" sz="1200" i="1" dirty="0">
                <a:solidFill>
                  <a:srgbClr val="0000CC"/>
                </a:solidFill>
              </a:rPr>
              <a:t>https</a:t>
            </a:r>
            <a:r>
              <a:rPr lang="en-US" sz="1200" i="1" dirty="0" smtClean="0">
                <a:solidFill>
                  <a:srgbClr val="0000CC"/>
                </a:solidFill>
              </a:rPr>
              <a:t>://tmf-lidar.jpl.nasa.gov/NDACC_LWG</a:t>
            </a:r>
          </a:p>
          <a:p>
            <a:pPr algn="r" defTabSz="457200">
              <a:lnSpc>
                <a:spcPct val="130000"/>
              </a:lnSpc>
              <a:spcAft>
                <a:spcPts val="0"/>
              </a:spcAft>
              <a:defRPr/>
            </a:pPr>
            <a:r>
              <a:rPr lang="en-US" sz="1200" b="1" i="1" dirty="0" smtClean="0"/>
              <a:t>Currently under construction (almost finished)</a:t>
            </a:r>
            <a:br>
              <a:rPr lang="en-US" sz="1200" b="1" i="1" dirty="0" smtClean="0"/>
            </a:br>
            <a:r>
              <a:rPr lang="en-US" sz="1200" b="1" i="1" dirty="0" smtClean="0"/>
              <a:t>To be public Oct-</a:t>
            </a:r>
            <a:r>
              <a:rPr lang="en-US" sz="1200" b="1" i="1" dirty="0"/>
              <a:t>N</a:t>
            </a:r>
            <a:r>
              <a:rPr lang="en-US" sz="1200" b="1" i="1" dirty="0" smtClean="0"/>
              <a:t>ov 2018 (after JPL Public release approval)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13903" r="4482"/>
          <a:stretch/>
        </p:blipFill>
        <p:spPr bwMode="auto">
          <a:xfrm>
            <a:off x="76199" y="2286000"/>
            <a:ext cx="4296925" cy="3879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6"/>
          <a:stretch/>
        </p:blipFill>
        <p:spPr bwMode="auto">
          <a:xfrm>
            <a:off x="4458835" y="837629"/>
            <a:ext cx="4576693" cy="381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 bwMode="auto">
          <a:xfrm>
            <a:off x="6400800" y="4953000"/>
            <a:ext cx="914400" cy="914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Straight Arrow Connector 4"/>
          <p:cNvCxnSpPr/>
          <p:nvPr/>
        </p:nvCxnSpPr>
        <p:spPr bwMode="auto">
          <a:xfrm>
            <a:off x="3306324" y="1442197"/>
            <a:ext cx="10668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4478278" y="5486400"/>
            <a:ext cx="940168" cy="974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90231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668007" y="271300"/>
            <a:ext cx="3698448" cy="374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defTabSz="457200" eaLnBrk="1" hangingPunct="1">
              <a:lnSpc>
                <a:spcPct val="130000"/>
              </a:lnSpc>
              <a:spcAft>
                <a:spcPts val="0"/>
              </a:spcAft>
              <a:defRPr/>
            </a:pPr>
            <a:r>
              <a:rPr lang="en-US" b="1" dirty="0">
                <a:cs typeface="+mn-cs"/>
              </a:rPr>
              <a:t>Lidar Working Group </a:t>
            </a:r>
            <a:r>
              <a:rPr lang="en-US" b="1" dirty="0" smtClean="0">
                <a:cs typeface="+mn-cs"/>
              </a:rPr>
              <a:t>Meetings</a:t>
            </a:r>
            <a:endParaRPr lang="en-US" b="1" i="1" dirty="0">
              <a:cs typeface="+mn-cs"/>
            </a:endParaRPr>
          </a:p>
        </p:txBody>
      </p:sp>
      <p:sp>
        <p:nvSpPr>
          <p:cNvPr id="5131" name="Rectangle 5"/>
          <p:cNvSpPr>
            <a:spLocks noChangeArrowheads="1"/>
          </p:cNvSpPr>
          <p:nvPr/>
        </p:nvSpPr>
        <p:spPr bwMode="auto">
          <a:xfrm>
            <a:off x="304800" y="5184046"/>
            <a:ext cx="3219151" cy="93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defTabSz="457200">
              <a:lnSpc>
                <a:spcPct val="130000"/>
              </a:lnSpc>
              <a:spcAft>
                <a:spcPts val="0"/>
              </a:spcAft>
              <a:defRPr/>
            </a:pPr>
            <a:r>
              <a:rPr lang="en-US" sz="1400" b="1" i="1" dirty="0" smtClean="0">
                <a:solidFill>
                  <a:srgbClr val="0000CC"/>
                </a:solidFill>
                <a:cs typeface="+mn-cs"/>
              </a:rPr>
              <a:t>TOLNET + LWG </a:t>
            </a:r>
            <a:r>
              <a:rPr lang="en-US" sz="1400" b="1" i="1" dirty="0">
                <a:solidFill>
                  <a:srgbClr val="0000CC"/>
                </a:solidFill>
                <a:cs typeface="+mn-cs"/>
              </a:rPr>
              <a:t>Meeting: </a:t>
            </a:r>
            <a:r>
              <a:rPr lang="en-US" sz="1400" b="1" i="1" dirty="0" smtClean="0">
                <a:solidFill>
                  <a:srgbClr val="0000CC"/>
                </a:solidFill>
                <a:cs typeface="+mn-cs"/>
              </a:rPr>
              <a:t>2018</a:t>
            </a:r>
          </a:p>
          <a:p>
            <a:pPr algn="r" defTabSz="457200">
              <a:lnSpc>
                <a:spcPct val="130000"/>
              </a:lnSpc>
              <a:spcAft>
                <a:spcPts val="0"/>
              </a:spcAft>
              <a:defRPr/>
            </a:pPr>
            <a:r>
              <a:rPr lang="en-US" sz="1400" i="1" dirty="0" smtClean="0"/>
              <a:t>	Where</a:t>
            </a:r>
            <a:r>
              <a:rPr lang="en-US" sz="1400" i="1" dirty="0"/>
              <a:t>: </a:t>
            </a:r>
            <a:r>
              <a:rPr lang="en-US" sz="1400" i="1" dirty="0" smtClean="0"/>
              <a:t>Huntsville, Alabama</a:t>
            </a:r>
            <a:endParaRPr lang="en-US" sz="1400" i="1" dirty="0"/>
          </a:p>
          <a:p>
            <a:pPr algn="r" defTabSz="457200">
              <a:lnSpc>
                <a:spcPct val="130000"/>
              </a:lnSpc>
              <a:spcAft>
                <a:spcPts val="0"/>
              </a:spcAft>
              <a:defRPr/>
            </a:pPr>
            <a:r>
              <a:rPr lang="en-US" sz="1400" i="1" dirty="0" smtClean="0"/>
              <a:t>	When</a:t>
            </a:r>
            <a:r>
              <a:rPr lang="en-US" sz="1400" i="1" dirty="0"/>
              <a:t>: </a:t>
            </a:r>
            <a:r>
              <a:rPr lang="en-US" sz="1400" i="1" dirty="0" smtClean="0"/>
              <a:t>May 2018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479729" y="1143000"/>
            <a:ext cx="2821606" cy="93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>
              <a:lnSpc>
                <a:spcPct val="130000"/>
              </a:lnSpc>
              <a:spcAft>
                <a:spcPts val="0"/>
              </a:spcAft>
              <a:defRPr/>
            </a:pPr>
            <a:r>
              <a:rPr lang="en-US" sz="1400" b="1" i="1" dirty="0" smtClean="0">
                <a:solidFill>
                  <a:srgbClr val="0000CC"/>
                </a:solidFill>
                <a:cs typeface="+mn-cs"/>
              </a:rPr>
              <a:t>LWG </a:t>
            </a:r>
            <a:r>
              <a:rPr lang="en-US" sz="1400" b="1" i="1" dirty="0">
                <a:solidFill>
                  <a:srgbClr val="0000CC"/>
                </a:solidFill>
                <a:cs typeface="+mn-cs"/>
              </a:rPr>
              <a:t>Meeting: </a:t>
            </a:r>
            <a:r>
              <a:rPr lang="en-US" sz="1400" b="1" i="1" dirty="0" smtClean="0">
                <a:solidFill>
                  <a:srgbClr val="0000CC"/>
                </a:solidFill>
                <a:cs typeface="+mn-cs"/>
              </a:rPr>
              <a:t>2016</a:t>
            </a:r>
          </a:p>
          <a:p>
            <a:pPr defTabSz="457200">
              <a:lnSpc>
                <a:spcPct val="130000"/>
              </a:lnSpc>
              <a:spcAft>
                <a:spcPts val="0"/>
              </a:spcAft>
              <a:defRPr/>
            </a:pPr>
            <a:r>
              <a:rPr lang="en-US" sz="1400" i="1" dirty="0" smtClean="0"/>
              <a:t>Where</a:t>
            </a:r>
            <a:r>
              <a:rPr lang="en-US" sz="1400" i="1" dirty="0"/>
              <a:t>: </a:t>
            </a:r>
            <a:r>
              <a:rPr lang="en-US" sz="1400" i="1" dirty="0" smtClean="0"/>
              <a:t>Payerne, Switzerland</a:t>
            </a:r>
            <a:endParaRPr lang="en-US" sz="1400" i="1" dirty="0"/>
          </a:p>
          <a:p>
            <a:pPr defTabSz="457200">
              <a:lnSpc>
                <a:spcPct val="130000"/>
              </a:lnSpc>
              <a:spcAft>
                <a:spcPts val="0"/>
              </a:spcAft>
              <a:defRPr/>
            </a:pPr>
            <a:r>
              <a:rPr lang="en-US" sz="1400" i="1" dirty="0" smtClean="0"/>
              <a:t>When</a:t>
            </a:r>
            <a:r>
              <a:rPr lang="en-US" sz="1400" i="1" dirty="0"/>
              <a:t>: </a:t>
            </a:r>
            <a:r>
              <a:rPr lang="en-US" sz="1400" i="1" dirty="0" smtClean="0"/>
              <a:t>Summer 2016</a:t>
            </a:r>
          </a:p>
        </p:txBody>
      </p:sp>
      <p:pic>
        <p:nvPicPr>
          <p:cNvPr id="5122" name="Picture 2" descr="C:\Thierry\NDACC\Chair\2016_LWG\Photos\Photos\Photo-20160615-MeetingNDACC (8)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44233"/>
            <a:ext cx="4448651" cy="296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3028950"/>
            <a:ext cx="529590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TOLNet Logo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3999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11276" y="89296"/>
            <a:ext cx="3832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43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Common Interests</a:t>
            </a:r>
            <a:endParaRPr lang="en-US" sz="320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40797" y="90332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843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FFFFFF"/>
                </a:solidFill>
                <a:latin typeface="Cambria" panose="02040503050406030204" pitchFamily="18" charset="0"/>
                <a:ea typeface="+mn-ea"/>
                <a:cs typeface="+mn-cs"/>
              </a:rPr>
              <a:t>JPL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86400" y="590549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843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FFFFFF"/>
                </a:solidFill>
                <a:latin typeface="Cambria" panose="02040503050406030204" pitchFamily="18" charset="0"/>
                <a:ea typeface="+mn-ea"/>
                <a:cs typeface="+mn-cs"/>
              </a:rPr>
              <a:t>ESRL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37438" y="97317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843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FFFFFF"/>
                </a:solidFill>
                <a:latin typeface="Cambria" panose="02040503050406030204" pitchFamily="18" charset="0"/>
                <a:ea typeface="+mn-ea"/>
                <a:cs typeface="+mn-cs"/>
              </a:rPr>
              <a:t>UAH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64246" y="520182"/>
            <a:ext cx="532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843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FFFFFF"/>
                </a:solidFill>
                <a:latin typeface="Cambria" panose="02040503050406030204" pitchFamily="18" charset="0"/>
                <a:ea typeface="+mn-ea"/>
                <a:cs typeface="+mn-cs"/>
              </a:rPr>
              <a:t>GSFC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27619" y="792000"/>
            <a:ext cx="53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843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rgbClr val="FFFFFF"/>
                </a:solidFill>
                <a:latin typeface="Cambria" panose="02040503050406030204" pitchFamily="18" charset="0"/>
                <a:ea typeface="+mn-ea"/>
                <a:cs typeface="+mn-cs"/>
              </a:rPr>
              <a:t>LaRC</a:t>
            </a:r>
            <a:endParaRPr lang="en-US" sz="1200" b="1" dirty="0">
              <a:solidFill>
                <a:srgbClr val="FFFFFF"/>
              </a:solidFill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76398" y="590548"/>
            <a:ext cx="472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843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dirty="0" smtClean="0">
                <a:solidFill>
                  <a:srgbClr val="FFFFFF"/>
                </a:solidFill>
                <a:latin typeface="Cambria" panose="02040503050406030204" pitchFamily="18" charset="0"/>
                <a:ea typeface="+mn-ea"/>
                <a:cs typeface="+mn-cs"/>
              </a:rPr>
              <a:t>ARC</a:t>
            </a:r>
            <a:endParaRPr lang="en-US" sz="1200" b="1" dirty="0">
              <a:solidFill>
                <a:srgbClr val="FFFFFF"/>
              </a:solidFill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54766" y="232790"/>
            <a:ext cx="531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843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dirty="0" smtClean="0">
                <a:solidFill>
                  <a:srgbClr val="FFFFFF"/>
                </a:solidFill>
                <a:latin typeface="Cambria" panose="02040503050406030204" pitchFamily="18" charset="0"/>
                <a:ea typeface="+mn-ea"/>
                <a:cs typeface="+mn-cs"/>
              </a:rPr>
              <a:t>ECCC</a:t>
            </a:r>
            <a:endParaRPr lang="en-US" sz="1200" b="1" dirty="0">
              <a:solidFill>
                <a:srgbClr val="FFFFFF"/>
              </a:solidFill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70704" y="6257783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4F81BD">
                  <a:lumMod val="75000"/>
                </a:srgbClr>
              </a:solidFill>
              <a:latin typeface="Cambria" pitchFamily="18" charset="0"/>
              <a:ea typeface="+mn-ea"/>
              <a:cs typeface="+mn-cs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00" dirty="0" smtClean="0">
              <a:solidFill>
                <a:srgbClr val="4F81BD">
                  <a:lumMod val="75000"/>
                </a:srgbClr>
              </a:solidFill>
              <a:latin typeface="Cambria" pitchFamily="18" charset="0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4400" y="2154972"/>
            <a:ext cx="73152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Current Common interests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Satellite validation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Theory and Analysis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Instrument Accuracy Assessment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de-DE" sz="2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Instrumental </a:t>
            </a:r>
            <a:r>
              <a:rPr lang="de-DE" sz="2000" dirty="0" err="1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and</a:t>
            </a:r>
            <a:r>
              <a:rPr lang="de-DE" sz="2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  <a:r>
              <a:rPr lang="de-DE" sz="2000" dirty="0" err="1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data</a:t>
            </a:r>
            <a:r>
              <a:rPr lang="de-DE" sz="2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  <a:r>
              <a:rPr lang="de-DE" sz="2000" dirty="0" err="1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processing</a:t>
            </a:r>
            <a:r>
              <a:rPr lang="de-DE" sz="2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  <a:r>
              <a:rPr lang="de-DE" sz="2000" dirty="0" err="1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issues</a:t>
            </a:r>
            <a:endParaRPr lang="en-US" sz="2000" dirty="0" smtClean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000" dirty="0" smtClean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Consider these Potential Common Interests</a:t>
            </a:r>
            <a:endParaRPr lang="en-US" sz="2000" dirty="0" smtClean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STE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Tropospheric Structure and Evolution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PBL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Air Quality observations  -- 24/7 with coming geostationary satellites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Mobile Systems</a:t>
            </a:r>
            <a:endParaRPr lang="en-US" sz="20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000" dirty="0" smtClean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8" name="Subtitle 4"/>
          <p:cNvSpPr txBox="1">
            <a:spLocks/>
          </p:cNvSpPr>
          <p:nvPr/>
        </p:nvSpPr>
        <p:spPr>
          <a:xfrm>
            <a:off x="1" y="6519393"/>
            <a:ext cx="9143998" cy="28391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1" smtClean="0">
                <a:solidFill>
                  <a:srgbClr val="1F497D"/>
                </a:solidFill>
              </a:rPr>
              <a:t>5</a:t>
            </a:r>
            <a:r>
              <a:rPr lang="en-US" b="1" baseline="30000" smtClean="0">
                <a:solidFill>
                  <a:srgbClr val="1F497D"/>
                </a:solidFill>
              </a:rPr>
              <a:t>th</a:t>
            </a:r>
            <a:r>
              <a:rPr lang="en-US" b="1" smtClean="0">
                <a:solidFill>
                  <a:srgbClr val="1F497D"/>
                </a:solidFill>
              </a:rPr>
              <a:t> Annual TOLNet Meeting 7-8 May 2017, Huntsville, AL USA</a:t>
            </a:r>
          </a:p>
          <a:p>
            <a:pPr fontAlgn="auto">
              <a:spcAft>
                <a:spcPts val="0"/>
              </a:spcAft>
            </a:pPr>
            <a:r>
              <a:rPr lang="en-US" b="1" smtClean="0">
                <a:solidFill>
                  <a:srgbClr val="1F497D"/>
                </a:solidFill>
              </a:rPr>
              <a:t>1</a:t>
            </a:r>
            <a:r>
              <a:rPr lang="en-US" b="1" baseline="30000" smtClean="0">
                <a:solidFill>
                  <a:srgbClr val="1F497D"/>
                </a:solidFill>
              </a:rPr>
              <a:t>st</a:t>
            </a:r>
            <a:r>
              <a:rPr lang="en-US" b="1" smtClean="0">
                <a:solidFill>
                  <a:srgbClr val="1F497D"/>
                </a:solidFill>
              </a:rPr>
              <a:t>  Joint TOLNet &amp; NDACC Meeting 8-9 May 2017, Huntsville, AL USA</a:t>
            </a:r>
            <a:endParaRPr lang="en-US" b="1" dirty="0">
              <a:solidFill>
                <a:srgbClr val="1F497D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2314065" y="1447800"/>
            <a:ext cx="44534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1" dirty="0" smtClean="0">
                <a:solidFill>
                  <a:srgbClr val="0000CC"/>
                </a:solidFill>
                <a:latin typeface="Calibri"/>
              </a:rPr>
              <a:t>TOLNET &amp; NDACC (</a:t>
            </a:r>
            <a:r>
              <a:rPr lang="en-US" sz="3200" b="1" dirty="0" err="1" smtClean="0">
                <a:solidFill>
                  <a:srgbClr val="0000CC"/>
                </a:solidFill>
                <a:latin typeface="Calibri"/>
              </a:rPr>
              <a:t>lidars</a:t>
            </a:r>
            <a:r>
              <a:rPr lang="en-US" sz="3200" b="1" dirty="0" smtClean="0">
                <a:solidFill>
                  <a:srgbClr val="0000CC"/>
                </a:solidFill>
                <a:latin typeface="Calibri"/>
              </a:rPr>
              <a:t>)</a:t>
            </a:r>
            <a:endParaRPr lang="en-US" sz="3200" b="1" dirty="0">
              <a:solidFill>
                <a:srgbClr val="0000CC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52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L_2009">
  <a:themeElements>
    <a:clrScheme name="TL_2009 5">
      <a:dk1>
        <a:srgbClr val="003366"/>
      </a:dk1>
      <a:lt1>
        <a:srgbClr val="FFFFFF"/>
      </a:lt1>
      <a:dk2>
        <a:srgbClr val="2B5481"/>
      </a:dk2>
      <a:lt2>
        <a:srgbClr val="E5FFFF"/>
      </a:lt2>
      <a:accent1>
        <a:srgbClr val="009999"/>
      </a:accent1>
      <a:accent2>
        <a:srgbClr val="336699"/>
      </a:accent2>
      <a:accent3>
        <a:srgbClr val="ACB3C1"/>
      </a:accent3>
      <a:accent4>
        <a:srgbClr val="DADADA"/>
      </a:accent4>
      <a:accent5>
        <a:srgbClr val="AACACA"/>
      </a:accent5>
      <a:accent6>
        <a:srgbClr val="2D5C8A"/>
      </a:accent6>
      <a:hlink>
        <a:srgbClr val="00CCFF"/>
      </a:hlink>
      <a:folHlink>
        <a:srgbClr val="FFCC00"/>
      </a:folHlink>
    </a:clrScheme>
    <a:fontScheme name="TL_2009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TL_2009 1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CC66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B95C00"/>
        </a:accent6>
        <a:hlink>
          <a:srgbClr val="FFCC66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L_2009 2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33CC33"/>
        </a:accent1>
        <a:accent2>
          <a:srgbClr val="46562A"/>
        </a:accent2>
        <a:accent3>
          <a:srgbClr val="B2B9AC"/>
        </a:accent3>
        <a:accent4>
          <a:srgbClr val="DADADA"/>
        </a:accent4>
        <a:accent5>
          <a:srgbClr val="ADE2AD"/>
        </a:accent5>
        <a:accent6>
          <a:srgbClr val="3F4D25"/>
        </a:accent6>
        <a:hlink>
          <a:srgbClr val="0099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L_2009 3">
        <a:dk1>
          <a:srgbClr val="4E4E74"/>
        </a:dk1>
        <a:lt1>
          <a:srgbClr val="FFFFFF"/>
        </a:lt1>
        <a:dk2>
          <a:srgbClr val="666699"/>
        </a:dk2>
        <a:lt2>
          <a:srgbClr val="FFFFCC"/>
        </a:lt2>
        <a:accent1>
          <a:srgbClr val="5E5884"/>
        </a:accent1>
        <a:accent2>
          <a:srgbClr val="8AB29D"/>
        </a:accent2>
        <a:accent3>
          <a:srgbClr val="B8B8CA"/>
        </a:accent3>
        <a:accent4>
          <a:srgbClr val="DADADA"/>
        </a:accent4>
        <a:accent5>
          <a:srgbClr val="B6B4C2"/>
        </a:accent5>
        <a:accent6>
          <a:srgbClr val="7DA18E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L_2009 4">
        <a:dk1>
          <a:srgbClr val="004E4C"/>
        </a:dk1>
        <a:lt1>
          <a:srgbClr val="FFFFFF"/>
        </a:lt1>
        <a:dk2>
          <a:srgbClr val="006666"/>
        </a:dk2>
        <a:lt2>
          <a:srgbClr val="FFFFCC"/>
        </a:lt2>
        <a:accent1>
          <a:srgbClr val="FFCC00"/>
        </a:accent1>
        <a:accent2>
          <a:srgbClr val="00B0AC"/>
        </a:accent2>
        <a:accent3>
          <a:srgbClr val="AAB8B8"/>
        </a:accent3>
        <a:accent4>
          <a:srgbClr val="DADADA"/>
        </a:accent4>
        <a:accent5>
          <a:srgbClr val="FFE2AA"/>
        </a:accent5>
        <a:accent6>
          <a:srgbClr val="009F9B"/>
        </a:accent6>
        <a:hlink>
          <a:srgbClr val="BA7C3E"/>
        </a:hlink>
        <a:folHlink>
          <a:srgbClr val="724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L_2009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009999"/>
        </a:accent1>
        <a:accent2>
          <a:srgbClr val="336699"/>
        </a:accent2>
        <a:accent3>
          <a:srgbClr val="ACB3C1"/>
        </a:accent3>
        <a:accent4>
          <a:srgbClr val="DADADA"/>
        </a:accent4>
        <a:accent5>
          <a:srgbClr val="AACACA"/>
        </a:accent5>
        <a:accent6>
          <a:srgbClr val="2D5C8A"/>
        </a:accent6>
        <a:hlink>
          <a:srgbClr val="00CC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L_2009 6">
        <a:dk1>
          <a:srgbClr val="080808"/>
        </a:dk1>
        <a:lt1>
          <a:srgbClr val="FFFFFF"/>
        </a:lt1>
        <a:dk2>
          <a:srgbClr val="4D4D4D"/>
        </a:dk2>
        <a:lt2>
          <a:srgbClr val="FFFFFF"/>
        </a:lt2>
        <a:accent1>
          <a:srgbClr val="666699"/>
        </a:accent1>
        <a:accent2>
          <a:srgbClr val="3366CC"/>
        </a:accent2>
        <a:accent3>
          <a:srgbClr val="B2B2B2"/>
        </a:accent3>
        <a:accent4>
          <a:srgbClr val="DADADA"/>
        </a:accent4>
        <a:accent5>
          <a:srgbClr val="B8B8CA"/>
        </a:accent5>
        <a:accent6>
          <a:srgbClr val="2D5CB9"/>
        </a:accent6>
        <a:hlink>
          <a:srgbClr val="00C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L_2009 7">
        <a:dk1>
          <a:srgbClr val="000000"/>
        </a:dk1>
        <a:lt1>
          <a:srgbClr val="DBDAC2"/>
        </a:lt1>
        <a:dk2>
          <a:srgbClr val="827F4C"/>
        </a:dk2>
        <a:lt2>
          <a:srgbClr val="C0BC94"/>
        </a:lt2>
        <a:accent1>
          <a:srgbClr val="AAA578"/>
        </a:accent1>
        <a:accent2>
          <a:srgbClr val="A2A4AC"/>
        </a:accent2>
        <a:accent3>
          <a:srgbClr val="EAEADD"/>
        </a:accent3>
        <a:accent4>
          <a:srgbClr val="000000"/>
        </a:accent4>
        <a:accent5>
          <a:srgbClr val="D2CFBE"/>
        </a:accent5>
        <a:accent6>
          <a:srgbClr val="92949B"/>
        </a:accent6>
        <a:hlink>
          <a:srgbClr val="5B8800"/>
        </a:hlink>
        <a:folHlink>
          <a:srgbClr val="68653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L_2009 8">
        <a:dk1>
          <a:srgbClr val="000000"/>
        </a:dk1>
        <a:lt1>
          <a:srgbClr val="DCE8F4"/>
        </a:lt1>
        <a:dk2>
          <a:srgbClr val="7B9CB5"/>
        </a:dk2>
        <a:lt2>
          <a:srgbClr val="969696"/>
        </a:lt2>
        <a:accent1>
          <a:srgbClr val="FFFFFF"/>
        </a:accent1>
        <a:accent2>
          <a:srgbClr val="00BAB6"/>
        </a:accent2>
        <a:accent3>
          <a:srgbClr val="EBF2F8"/>
        </a:accent3>
        <a:accent4>
          <a:srgbClr val="000000"/>
        </a:accent4>
        <a:accent5>
          <a:srgbClr val="FFFFFF"/>
        </a:accent5>
        <a:accent6>
          <a:srgbClr val="00A8A5"/>
        </a:accent6>
        <a:hlink>
          <a:srgbClr val="8A8AD8"/>
        </a:hlink>
        <a:folHlink>
          <a:srgbClr val="2424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WD_Design2013">
  <a:themeElements>
    <a:clrScheme name="">
      <a:dk1>
        <a:srgbClr val="000000"/>
      </a:dk1>
      <a:lt1>
        <a:srgbClr val="FFFFFF"/>
      </a:lt1>
      <a:dk2>
        <a:srgbClr val="2D4B9B"/>
      </a:dk2>
      <a:lt2>
        <a:srgbClr val="D2E1F5"/>
      </a:lt2>
      <a:accent1>
        <a:srgbClr val="96B9DC"/>
      </a:accent1>
      <a:accent2>
        <a:srgbClr val="E10019"/>
      </a:accent2>
      <a:accent3>
        <a:srgbClr val="FFFFFF"/>
      </a:accent3>
      <a:accent4>
        <a:srgbClr val="000000"/>
      </a:accent4>
      <a:accent5>
        <a:srgbClr val="C9D9EB"/>
      </a:accent5>
      <a:accent6>
        <a:srgbClr val="CC0016"/>
      </a:accent6>
      <a:hlink>
        <a:srgbClr val="2D4B9B"/>
      </a:hlink>
      <a:folHlink>
        <a:srgbClr val="96B9DC"/>
      </a:folHlink>
    </a:clrScheme>
    <a:fontScheme name="DWD Standard Mast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WD Standard 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WD Standard 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WD Standard 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WD Standard 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WD Standard 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WD Standard 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WD Standard 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WD Standard 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WD Standard 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WD Standard 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WD Standard 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WD Standard 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WD Standard Master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1017A8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ABD1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WD Standard Master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1017A8"/>
        </a:accent1>
        <a:accent2>
          <a:srgbClr val="575DC2"/>
        </a:accent2>
        <a:accent3>
          <a:srgbClr val="FFFFFF"/>
        </a:accent3>
        <a:accent4>
          <a:srgbClr val="000000"/>
        </a:accent4>
        <a:accent5>
          <a:srgbClr val="AAABD1"/>
        </a:accent5>
        <a:accent6>
          <a:srgbClr val="4E53B0"/>
        </a:accent6>
        <a:hlink>
          <a:srgbClr val="9FA3DC"/>
        </a:hlink>
        <a:folHlink>
          <a:srgbClr val="DBDDF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WD Standard Master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2D4B9B"/>
        </a:accent1>
        <a:accent2>
          <a:srgbClr val="6278B4"/>
        </a:accent2>
        <a:accent3>
          <a:srgbClr val="FFFFFF"/>
        </a:accent3>
        <a:accent4>
          <a:srgbClr val="000000"/>
        </a:accent4>
        <a:accent5>
          <a:srgbClr val="ADB1CB"/>
        </a:accent5>
        <a:accent6>
          <a:srgbClr val="586CA3"/>
        </a:accent6>
        <a:hlink>
          <a:srgbClr val="96A5CD"/>
        </a:hlink>
        <a:folHlink>
          <a:srgbClr val="CBD3E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WD Standard Master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2D4B9B"/>
        </a:accent1>
        <a:accent2>
          <a:srgbClr val="96B9DC"/>
        </a:accent2>
        <a:accent3>
          <a:srgbClr val="FFFFFF"/>
        </a:accent3>
        <a:accent4>
          <a:srgbClr val="000000"/>
        </a:accent4>
        <a:accent5>
          <a:srgbClr val="ADB1CB"/>
        </a:accent5>
        <a:accent6>
          <a:srgbClr val="87A7C7"/>
        </a:accent6>
        <a:hlink>
          <a:srgbClr val="D2E1F5"/>
        </a:hlink>
        <a:folHlink>
          <a:srgbClr val="E1001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Words>1159</Words>
  <Application>Microsoft Office PowerPoint</Application>
  <PresentationFormat>On-screen Show (4:3)</PresentationFormat>
  <Paragraphs>270</Paragraphs>
  <Slides>30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TL_2009</vt:lpstr>
      <vt:lpstr>DWD_Design2013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 we stand ?</vt:lpstr>
      <vt:lpstr>successes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Thierry Leblanc</dc:creator>
  <cp:lastModifiedBy>Thierry Leblanc</cp:lastModifiedBy>
  <cp:revision>1060</cp:revision>
  <dcterms:created xsi:type="dcterms:W3CDTF">2009-06-03T19:25:50Z</dcterms:created>
  <dcterms:modified xsi:type="dcterms:W3CDTF">2018-09-11T07:40:28Z</dcterms:modified>
</cp:coreProperties>
</file>